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7" r:id="rId3"/>
    <p:sldId id="256" r:id="rId4"/>
    <p:sldId id="258" r:id="rId5"/>
    <p:sldId id="259" r:id="rId6"/>
    <p:sldId id="260" r:id="rId7"/>
    <p:sldId id="265"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076"/>
    <a:srgbClr val="B42025"/>
    <a:srgbClr val="000000"/>
    <a:srgbClr val="3F506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194"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ED4C71-3CA0-471C-8FC8-F320D74D7627}"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1005B-CA99-4F29-9CB6-85D8E4F1564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D4C71-3CA0-471C-8FC8-F320D74D7627}"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1005B-CA99-4F29-9CB6-85D8E4F1564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D4C71-3CA0-471C-8FC8-F320D74D7627}"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1005B-CA99-4F29-9CB6-85D8E4F1564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ED4C71-3CA0-471C-8FC8-F320D74D7627}"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1005B-CA99-4F29-9CB6-85D8E4F1564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ED4C71-3CA0-471C-8FC8-F320D74D7627}"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C1005B-CA99-4F29-9CB6-85D8E4F1564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ED4C71-3CA0-471C-8FC8-F320D74D7627}"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1005B-CA99-4F29-9CB6-85D8E4F1564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ED4C71-3CA0-471C-8FC8-F320D74D7627}" type="datetimeFigureOut">
              <a:rPr lang="en-US" smtClean="0"/>
              <a:pPr/>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C1005B-CA99-4F29-9CB6-85D8E4F1564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ED4C71-3CA0-471C-8FC8-F320D74D7627}" type="datetimeFigureOut">
              <a:rPr lang="en-US" smtClean="0"/>
              <a:pPr/>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C1005B-CA99-4F29-9CB6-85D8E4F1564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ED4C71-3CA0-471C-8FC8-F320D74D7627}" type="datetimeFigureOut">
              <a:rPr lang="en-US" smtClean="0"/>
              <a:pPr/>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C1005B-CA99-4F29-9CB6-85D8E4F1564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D4C71-3CA0-471C-8FC8-F320D74D7627}"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1005B-CA99-4F29-9CB6-85D8E4F1564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ED4C71-3CA0-471C-8FC8-F320D74D7627}"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C1005B-CA99-4F29-9CB6-85D8E4F156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C4076">
            <a:alpha val="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D4C71-3CA0-471C-8FC8-F320D74D7627}" type="datetimeFigureOut">
              <a:rPr lang="en-US" smtClean="0"/>
              <a:pPr/>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C1005B-CA99-4F29-9CB6-85D8E4F1564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ebecca\Desktop\LOGOS\VDC logo.jpg"/>
          <p:cNvPicPr>
            <a:picLocks noChangeAspect="1" noChangeArrowheads="1"/>
          </p:cNvPicPr>
          <p:nvPr/>
        </p:nvPicPr>
        <p:blipFill>
          <a:blip r:embed="rId2" cstate="print"/>
          <a:srcRect/>
          <a:stretch>
            <a:fillRect/>
          </a:stretch>
        </p:blipFill>
        <p:spPr bwMode="auto">
          <a:xfrm>
            <a:off x="5867400" y="5533416"/>
            <a:ext cx="3276600" cy="1324583"/>
          </a:xfrm>
          <a:prstGeom prst="rect">
            <a:avLst/>
          </a:prstGeom>
          <a:noFill/>
        </p:spPr>
      </p:pic>
      <p:sp>
        <p:nvSpPr>
          <p:cNvPr id="5" name="Rectangle 4"/>
          <p:cNvSpPr/>
          <p:nvPr/>
        </p:nvSpPr>
        <p:spPr>
          <a:xfrm>
            <a:off x="0" y="5486400"/>
            <a:ext cx="6096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13855" y="5486400"/>
            <a:ext cx="9144000" cy="0"/>
          </a:xfrm>
          <a:prstGeom prst="line">
            <a:avLst/>
          </a:prstGeom>
          <a:ln w="63500" cmpd="thickThin">
            <a:solidFill>
              <a:schemeClr val="bg1">
                <a:lumMod val="85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1" y="5740347"/>
            <a:ext cx="6019799" cy="707886"/>
          </a:xfrm>
          <a:prstGeom prst="rect">
            <a:avLst/>
          </a:prstGeom>
          <a:noFill/>
        </p:spPr>
        <p:txBody>
          <a:bodyPr wrap="square" rtlCol="0">
            <a:spAutoFit/>
          </a:bodyPr>
          <a:lstStyle/>
          <a:p>
            <a:r>
              <a:rPr lang="en-US" sz="20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WHAT YOU NEED TO KNOW ABOUT BLOOD CLOTS</a:t>
            </a:r>
            <a:endParaRPr lang="en-US" sz="2000" b="1" spc="600" dirty="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grpSp>
        <p:nvGrpSpPr>
          <p:cNvPr id="2" name="Group 9"/>
          <p:cNvGrpSpPr/>
          <p:nvPr/>
        </p:nvGrpSpPr>
        <p:grpSpPr>
          <a:xfrm>
            <a:off x="-112837" y="0"/>
            <a:ext cx="9256837" cy="1280160"/>
            <a:chOff x="397057" y="0"/>
            <a:chExt cx="8739122" cy="1280160"/>
          </a:xfrm>
          <a:effectLst>
            <a:reflection blurRad="6350" stA="52000" endA="300" endPos="35000" dir="5400000" sy="-100000" algn="bl" rotWithShape="0"/>
          </a:effectLst>
        </p:grpSpPr>
        <p:pic>
          <p:nvPicPr>
            <p:cNvPr id="11" name="Picture 2"/>
            <p:cNvPicPr>
              <a:picLocks noChangeAspect="1" noChangeArrowheads="1"/>
            </p:cNvPicPr>
            <p:nvPr/>
          </p:nvPicPr>
          <p:blipFill>
            <a:blip r:embed="rId3" cstate="print"/>
            <a:srcRect/>
            <a:stretch>
              <a:fillRect/>
            </a:stretch>
          </p:blipFill>
          <p:spPr bwMode="auto">
            <a:xfrm>
              <a:off x="397057" y="0"/>
              <a:ext cx="1904984" cy="1268866"/>
            </a:xfrm>
            <a:prstGeom prst="rect">
              <a:avLst/>
            </a:prstGeom>
            <a:noFill/>
            <a:ln w="9525">
              <a:noFill/>
              <a:miter lim="800000"/>
              <a:headEnd/>
              <a:tailEnd/>
            </a:ln>
            <a:effectLst/>
          </p:spPr>
        </p:pic>
        <p:pic>
          <p:nvPicPr>
            <p:cNvPr id="12" name="Picture 3"/>
            <p:cNvPicPr>
              <a:picLocks noChangeAspect="1" noChangeArrowheads="1"/>
            </p:cNvPicPr>
            <p:nvPr/>
          </p:nvPicPr>
          <p:blipFill>
            <a:blip r:embed="rId4" cstate="print"/>
            <a:srcRect/>
            <a:stretch>
              <a:fillRect/>
            </a:stretch>
          </p:blipFill>
          <p:spPr bwMode="auto">
            <a:xfrm>
              <a:off x="2267437" y="0"/>
              <a:ext cx="1905000" cy="1268878"/>
            </a:xfrm>
            <a:prstGeom prst="rect">
              <a:avLst/>
            </a:prstGeom>
            <a:noFill/>
            <a:ln w="9525">
              <a:noFill/>
              <a:miter lim="800000"/>
              <a:headEnd/>
              <a:tailEnd/>
            </a:ln>
            <a:effectLst/>
          </p:spPr>
        </p:pic>
        <p:pic>
          <p:nvPicPr>
            <p:cNvPr id="13" name="Picture 4"/>
            <p:cNvPicPr>
              <a:picLocks noChangeAspect="1" noChangeArrowheads="1"/>
            </p:cNvPicPr>
            <p:nvPr/>
          </p:nvPicPr>
          <p:blipFill>
            <a:blip r:embed="rId5" cstate="print"/>
            <a:srcRect/>
            <a:stretch>
              <a:fillRect/>
            </a:stretch>
          </p:blipFill>
          <p:spPr bwMode="auto">
            <a:xfrm>
              <a:off x="4121414" y="0"/>
              <a:ext cx="1921419" cy="1280160"/>
            </a:xfrm>
            <a:prstGeom prst="rect">
              <a:avLst/>
            </a:prstGeom>
            <a:noFill/>
            <a:ln w="9525">
              <a:noFill/>
              <a:miter lim="800000"/>
              <a:headEnd/>
              <a:tailEnd/>
            </a:ln>
            <a:effectLst/>
          </p:spPr>
        </p:pic>
        <p:pic>
          <p:nvPicPr>
            <p:cNvPr id="14" name="Picture 7"/>
            <p:cNvPicPr>
              <a:picLocks noChangeAspect="1" noChangeArrowheads="1"/>
            </p:cNvPicPr>
            <p:nvPr/>
          </p:nvPicPr>
          <p:blipFill>
            <a:blip r:embed="rId6" cstate="print"/>
            <a:srcRect/>
            <a:stretch>
              <a:fillRect/>
            </a:stretch>
          </p:blipFill>
          <p:spPr bwMode="auto">
            <a:xfrm>
              <a:off x="5867400" y="1"/>
              <a:ext cx="1905000" cy="1269838"/>
            </a:xfrm>
            <a:prstGeom prst="rect">
              <a:avLst/>
            </a:prstGeom>
            <a:noFill/>
            <a:ln w="9525">
              <a:noFill/>
              <a:miter lim="800000"/>
              <a:headEnd/>
              <a:tailEnd/>
            </a:ln>
            <a:effectLst/>
          </p:spPr>
        </p:pic>
        <p:pic>
          <p:nvPicPr>
            <p:cNvPr id="15" name="Picture 8"/>
            <p:cNvPicPr>
              <a:picLocks noChangeAspect="1" noChangeArrowheads="1"/>
            </p:cNvPicPr>
            <p:nvPr/>
          </p:nvPicPr>
          <p:blipFill>
            <a:blip r:embed="rId7" cstate="print"/>
            <a:srcRect/>
            <a:stretch>
              <a:fillRect/>
            </a:stretch>
          </p:blipFill>
          <p:spPr bwMode="auto">
            <a:xfrm>
              <a:off x="7543800" y="0"/>
              <a:ext cx="1592379" cy="1271016"/>
            </a:xfrm>
            <a:prstGeom prst="rect">
              <a:avLst/>
            </a:prstGeom>
            <a:noFill/>
            <a:ln w="9525">
              <a:noFill/>
              <a:miter lim="800000"/>
              <a:headEnd/>
              <a:tailEnd/>
            </a:ln>
            <a:effectLst/>
          </p:spPr>
        </p:pic>
        <p:pic>
          <p:nvPicPr>
            <p:cNvPr id="16" name="Picture 10"/>
            <p:cNvPicPr>
              <a:picLocks noChangeAspect="1" noChangeArrowheads="1"/>
            </p:cNvPicPr>
            <p:nvPr/>
          </p:nvPicPr>
          <p:blipFill>
            <a:blip r:embed="rId8" cstate="print"/>
            <a:srcRect/>
            <a:stretch>
              <a:fillRect/>
            </a:stretch>
          </p:blipFill>
          <p:spPr bwMode="auto">
            <a:xfrm>
              <a:off x="3966442" y="0"/>
              <a:ext cx="853440" cy="1280160"/>
            </a:xfrm>
            <a:prstGeom prst="rect">
              <a:avLst/>
            </a:prstGeom>
            <a:noFill/>
            <a:ln w="9525">
              <a:noFill/>
              <a:miter lim="800000"/>
              <a:headEnd/>
              <a:tailEnd/>
            </a:ln>
            <a:effectLst/>
          </p:spPr>
        </p:pic>
      </p:grpSp>
      <p:sp>
        <p:nvSpPr>
          <p:cNvPr id="17" name="TextBox 16"/>
          <p:cNvSpPr txBox="1"/>
          <p:nvPr/>
        </p:nvSpPr>
        <p:spPr>
          <a:xfrm>
            <a:off x="381000" y="2209800"/>
            <a:ext cx="8305800" cy="2154436"/>
          </a:xfrm>
          <a:prstGeom prst="rect">
            <a:avLst/>
          </a:prstGeom>
          <a:noFill/>
        </p:spPr>
        <p:txBody>
          <a:bodyPr wrap="square" rtlCol="0">
            <a:spAutoFit/>
          </a:bodyPr>
          <a:lstStyle/>
          <a:p>
            <a:pPr algn="r"/>
            <a:r>
              <a:rPr lang="en-US" sz="60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VTE</a:t>
            </a:r>
          </a:p>
          <a:p>
            <a:pPr algn="r">
              <a:spcBef>
                <a:spcPts val="1200"/>
              </a:spcBef>
            </a:pPr>
            <a:r>
              <a:rPr lang="en-US" sz="30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Venous </a:t>
            </a:r>
            <a:r>
              <a:rPr lang="en-US" sz="3000" b="1" spc="600" dirty="0" err="1"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Thromboembolism</a:t>
            </a:r>
            <a:endParaRPr lang="en-US" sz="30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a:p>
            <a:pPr algn="r">
              <a:spcBef>
                <a:spcPts val="1200"/>
              </a:spcBef>
            </a:pPr>
            <a:r>
              <a:rPr lang="en-US" sz="24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Toolkit for Health Professionals</a:t>
            </a:r>
            <a:endParaRPr lang="en-US" sz="2400" b="1" spc="600" dirty="0">
              <a:solidFill>
                <a:srgbClr val="B42025"/>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ebecca\Desktop\LOGOS\VDC logo.jpg"/>
          <p:cNvPicPr>
            <a:picLocks noChangeAspect="1" noChangeArrowheads="1"/>
          </p:cNvPicPr>
          <p:nvPr/>
        </p:nvPicPr>
        <p:blipFill>
          <a:blip r:embed="rId2" cstate="print"/>
          <a:srcRect/>
          <a:stretch>
            <a:fillRect/>
          </a:stretch>
        </p:blipFill>
        <p:spPr bwMode="auto">
          <a:xfrm>
            <a:off x="5867400" y="5533416"/>
            <a:ext cx="3276600" cy="1324583"/>
          </a:xfrm>
          <a:prstGeom prst="rect">
            <a:avLst/>
          </a:prstGeom>
          <a:noFill/>
        </p:spPr>
      </p:pic>
      <p:sp>
        <p:nvSpPr>
          <p:cNvPr id="5" name="Rectangle 4"/>
          <p:cNvSpPr/>
          <p:nvPr/>
        </p:nvSpPr>
        <p:spPr>
          <a:xfrm>
            <a:off x="0" y="5486400"/>
            <a:ext cx="5867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13855" y="5486400"/>
            <a:ext cx="9144000" cy="0"/>
          </a:xfrm>
          <a:prstGeom prst="line">
            <a:avLst/>
          </a:prstGeom>
          <a:ln w="63500" cmpd="thickThin">
            <a:solidFill>
              <a:schemeClr val="bg1">
                <a:lumMod val="85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2400" y="5689937"/>
            <a:ext cx="5708095" cy="1015663"/>
          </a:xfrm>
          <a:prstGeom prst="rect">
            <a:avLst/>
          </a:prstGeom>
          <a:noFill/>
        </p:spPr>
        <p:txBody>
          <a:bodyPr wrap="square" rtlCol="0">
            <a:spAutoFit/>
          </a:bodyPr>
          <a:lstStyle/>
          <a:p>
            <a:r>
              <a:rPr lang="en-US" sz="60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VTE </a:t>
            </a:r>
            <a:r>
              <a:rPr lang="en-US" sz="4500" b="1" spc="600" dirty="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a:t>
            </a:r>
            <a:r>
              <a:rPr lang="en-US" sz="45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oolkit</a:t>
            </a:r>
            <a:endParaRPr lang="en-US" sz="4500" b="1" spc="600" dirty="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
        <p:nvSpPr>
          <p:cNvPr id="8" name="Rectangle 3"/>
          <p:cNvSpPr txBox="1">
            <a:spLocks noChangeArrowheads="1"/>
          </p:cNvSpPr>
          <p:nvPr/>
        </p:nvSpPr>
        <p:spPr>
          <a:xfrm>
            <a:off x="0" y="2177142"/>
            <a:ext cx="9144000" cy="838200"/>
          </a:xfrm>
          <a:prstGeom prst="rect">
            <a:avLst/>
          </a:prstGeom>
          <a:noFill/>
          <a:ln>
            <a:noFill/>
          </a:ln>
        </p:spPr>
        <p:txBody>
          <a:bodyPr vert="horz" lIns="91440" tIns="45720" rIns="91440" bIns="45720" rtlCol="0" anchor="ctr">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400" i="0" u="none" strike="noStrike" kern="1200" cap="none" spc="0" normalizeH="0" baseline="0" noProof="0" dirty="0" smtClean="0">
                <a:ln>
                  <a:noFill/>
                </a:ln>
                <a:solidFill>
                  <a:srgbClr val="1C4076"/>
                </a:solidFill>
                <a:effectLst/>
                <a:uLnTx/>
                <a:uFillTx/>
                <a:latin typeface="Georgia" pitchFamily="18" charset="0"/>
                <a:ea typeface="ＭＳ Ｐゴシック" pitchFamily="-76" charset="-128"/>
                <a:cs typeface="+mj-cs"/>
              </a:rPr>
              <a:t>Chapter One</a:t>
            </a:r>
          </a:p>
          <a:p>
            <a:pPr marL="0" marR="0" lvl="0" indent="0" algn="ctr" defTabSz="914400" rtl="0" eaLnBrk="1" fontAlgn="auto" latinLnBrk="0" hangingPunct="1">
              <a:lnSpc>
                <a:spcPct val="80000"/>
              </a:lnSpc>
              <a:spcBef>
                <a:spcPct val="0"/>
              </a:spcBef>
              <a:spcAft>
                <a:spcPts val="0"/>
              </a:spcAft>
              <a:buClrTx/>
              <a:buSzTx/>
              <a:buFontTx/>
              <a:buNone/>
              <a:tabLst/>
              <a:defRPr/>
            </a:pPr>
            <a:r>
              <a:rPr lang="en-US" sz="4400" dirty="0" smtClean="0">
                <a:solidFill>
                  <a:srgbClr val="1C4076"/>
                </a:solidFill>
                <a:latin typeface="Georgia" pitchFamily="18" charset="0"/>
                <a:ea typeface="ＭＳ Ｐゴシック" pitchFamily="-76" charset="-128"/>
                <a:cs typeface="+mj-cs"/>
              </a:rPr>
              <a:t>Venous Disease Coalition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i="0" u="none" strike="noStrike" kern="1200" cap="none" spc="0" normalizeH="0" baseline="0" noProof="0" dirty="0" smtClean="0">
              <a:ln>
                <a:noFill/>
              </a:ln>
              <a:solidFill>
                <a:srgbClr val="1C4076"/>
              </a:solidFill>
              <a:effectLst/>
              <a:uLnTx/>
              <a:uFillTx/>
              <a:latin typeface="Georgia" pitchFamily="18" charset="0"/>
              <a:ea typeface="ＭＳ Ｐゴシック" pitchFamily="-76" charset="-128"/>
              <a:cs typeface="+mj-cs"/>
            </a:endParaRPr>
          </a:p>
        </p:txBody>
      </p:sp>
      <p:sp>
        <p:nvSpPr>
          <p:cNvPr id="9" name="Rectangle 3"/>
          <p:cNvSpPr txBox="1">
            <a:spLocks noChangeArrowheads="1"/>
          </p:cNvSpPr>
          <p:nvPr/>
        </p:nvSpPr>
        <p:spPr>
          <a:xfrm>
            <a:off x="0" y="3458028"/>
            <a:ext cx="9144000" cy="838200"/>
          </a:xfrm>
          <a:prstGeom prst="rect">
            <a:avLst/>
          </a:prstGeom>
          <a:no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dirty="0" smtClean="0">
                <a:ln>
                  <a:noFill/>
                </a:ln>
                <a:solidFill>
                  <a:srgbClr val="B42025"/>
                </a:solidFill>
                <a:effectLst/>
                <a:uLnTx/>
                <a:uFillTx/>
                <a:latin typeface="Georgia" pitchFamily="18" charset="0"/>
                <a:ea typeface="ＭＳ Ｐゴシック" pitchFamily="-76" charset="-128"/>
                <a:cs typeface="+mj-cs"/>
              </a:rPr>
              <a:t>Venous </a:t>
            </a:r>
            <a:r>
              <a:rPr kumimoji="0" lang="en-US" sz="4000" i="0" u="none" strike="noStrike" kern="1200" cap="none" spc="0" normalizeH="0" baseline="0" noProof="0" dirty="0" err="1" smtClean="0">
                <a:ln>
                  <a:noFill/>
                </a:ln>
                <a:solidFill>
                  <a:srgbClr val="B42025"/>
                </a:solidFill>
                <a:effectLst/>
                <a:uLnTx/>
                <a:uFillTx/>
                <a:latin typeface="Georgia" pitchFamily="18" charset="0"/>
                <a:ea typeface="ＭＳ Ｐゴシック" pitchFamily="-76" charset="-128"/>
                <a:cs typeface="+mj-cs"/>
              </a:rPr>
              <a:t>Thromboembolism</a:t>
            </a:r>
            <a:endParaRPr kumimoji="0" lang="en-US" sz="4000" i="0" u="none" strike="noStrike" kern="1200" cap="none" spc="0" normalizeH="0" baseline="0" noProof="0" dirty="0" smtClean="0">
              <a:ln>
                <a:noFill/>
              </a:ln>
              <a:solidFill>
                <a:srgbClr val="B42025"/>
              </a:solidFill>
              <a:effectLst/>
              <a:uLnTx/>
              <a:uFillTx/>
              <a:latin typeface="Georgia" pitchFamily="18" charset="0"/>
              <a:ea typeface="ＭＳ Ｐゴシック" pitchFamily="-76" charset="-128"/>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rgbClr val="B42025"/>
                </a:solidFill>
                <a:latin typeface="Georgia" pitchFamily="18" charset="0"/>
                <a:ea typeface="ＭＳ Ｐゴシック" pitchFamily="-76" charset="-128"/>
                <a:cs typeface="+mj-cs"/>
              </a:rPr>
              <a:t>Toolkit</a:t>
            </a:r>
            <a:r>
              <a:rPr kumimoji="0" lang="en-US" sz="4000" i="0" u="none" strike="noStrike" kern="1200" cap="none" spc="0" normalizeH="0" baseline="0" noProof="0" dirty="0" smtClean="0">
                <a:ln>
                  <a:noFill/>
                </a:ln>
                <a:solidFill>
                  <a:srgbClr val="B42025"/>
                </a:solidFill>
                <a:effectLst/>
                <a:uLnTx/>
                <a:uFillTx/>
                <a:latin typeface="Georgia" pitchFamily="18" charset="0"/>
                <a:ea typeface="ＭＳ Ｐゴシック" pitchFamily="-76" charset="-128"/>
                <a:cs typeface="+mj-cs"/>
              </a:rPr>
              <a:t> for Health Professionals</a:t>
            </a:r>
          </a:p>
        </p:txBody>
      </p:sp>
      <p:grpSp>
        <p:nvGrpSpPr>
          <p:cNvPr id="10" name="Group 9"/>
          <p:cNvGrpSpPr/>
          <p:nvPr/>
        </p:nvGrpSpPr>
        <p:grpSpPr>
          <a:xfrm>
            <a:off x="-112837" y="0"/>
            <a:ext cx="9256837" cy="1280160"/>
            <a:chOff x="397057" y="0"/>
            <a:chExt cx="8739122" cy="1280160"/>
          </a:xfrm>
          <a:effectLst>
            <a:reflection blurRad="6350" stA="52000" endA="300" endPos="35000" dir="5400000" sy="-100000" algn="bl" rotWithShape="0"/>
          </a:effectLst>
        </p:grpSpPr>
        <p:pic>
          <p:nvPicPr>
            <p:cNvPr id="11" name="Picture 2"/>
            <p:cNvPicPr>
              <a:picLocks noChangeAspect="1" noChangeArrowheads="1"/>
            </p:cNvPicPr>
            <p:nvPr/>
          </p:nvPicPr>
          <p:blipFill>
            <a:blip r:embed="rId3" cstate="print"/>
            <a:srcRect/>
            <a:stretch>
              <a:fillRect/>
            </a:stretch>
          </p:blipFill>
          <p:spPr bwMode="auto">
            <a:xfrm>
              <a:off x="397057" y="0"/>
              <a:ext cx="1904984" cy="1268866"/>
            </a:xfrm>
            <a:prstGeom prst="rect">
              <a:avLst/>
            </a:prstGeom>
            <a:noFill/>
            <a:ln w="9525">
              <a:noFill/>
              <a:miter lim="800000"/>
              <a:headEnd/>
              <a:tailEnd/>
            </a:ln>
            <a:effectLst/>
          </p:spPr>
        </p:pic>
        <p:pic>
          <p:nvPicPr>
            <p:cNvPr id="12" name="Picture 3"/>
            <p:cNvPicPr>
              <a:picLocks noChangeAspect="1" noChangeArrowheads="1"/>
            </p:cNvPicPr>
            <p:nvPr/>
          </p:nvPicPr>
          <p:blipFill>
            <a:blip r:embed="rId4" cstate="print"/>
            <a:srcRect/>
            <a:stretch>
              <a:fillRect/>
            </a:stretch>
          </p:blipFill>
          <p:spPr bwMode="auto">
            <a:xfrm>
              <a:off x="2267437" y="0"/>
              <a:ext cx="1905000" cy="1268878"/>
            </a:xfrm>
            <a:prstGeom prst="rect">
              <a:avLst/>
            </a:prstGeom>
            <a:noFill/>
            <a:ln w="9525">
              <a:noFill/>
              <a:miter lim="800000"/>
              <a:headEnd/>
              <a:tailEnd/>
            </a:ln>
            <a:effectLst/>
          </p:spPr>
        </p:pic>
        <p:pic>
          <p:nvPicPr>
            <p:cNvPr id="13" name="Picture 4"/>
            <p:cNvPicPr>
              <a:picLocks noChangeAspect="1" noChangeArrowheads="1"/>
            </p:cNvPicPr>
            <p:nvPr/>
          </p:nvPicPr>
          <p:blipFill>
            <a:blip r:embed="rId5" cstate="print"/>
            <a:srcRect/>
            <a:stretch>
              <a:fillRect/>
            </a:stretch>
          </p:blipFill>
          <p:spPr bwMode="auto">
            <a:xfrm>
              <a:off x="4121414" y="0"/>
              <a:ext cx="1921419" cy="1280160"/>
            </a:xfrm>
            <a:prstGeom prst="rect">
              <a:avLst/>
            </a:prstGeom>
            <a:noFill/>
            <a:ln w="9525">
              <a:noFill/>
              <a:miter lim="800000"/>
              <a:headEnd/>
              <a:tailEnd/>
            </a:ln>
            <a:effectLst/>
          </p:spPr>
        </p:pic>
        <p:pic>
          <p:nvPicPr>
            <p:cNvPr id="14" name="Picture 7"/>
            <p:cNvPicPr>
              <a:picLocks noChangeAspect="1" noChangeArrowheads="1"/>
            </p:cNvPicPr>
            <p:nvPr/>
          </p:nvPicPr>
          <p:blipFill>
            <a:blip r:embed="rId6" cstate="print"/>
            <a:srcRect/>
            <a:stretch>
              <a:fillRect/>
            </a:stretch>
          </p:blipFill>
          <p:spPr bwMode="auto">
            <a:xfrm>
              <a:off x="5867400" y="1"/>
              <a:ext cx="1905000" cy="1269838"/>
            </a:xfrm>
            <a:prstGeom prst="rect">
              <a:avLst/>
            </a:prstGeom>
            <a:noFill/>
            <a:ln w="9525">
              <a:noFill/>
              <a:miter lim="800000"/>
              <a:headEnd/>
              <a:tailEnd/>
            </a:ln>
            <a:effectLst/>
          </p:spPr>
        </p:pic>
        <p:pic>
          <p:nvPicPr>
            <p:cNvPr id="15" name="Picture 8"/>
            <p:cNvPicPr>
              <a:picLocks noChangeAspect="1" noChangeArrowheads="1"/>
            </p:cNvPicPr>
            <p:nvPr/>
          </p:nvPicPr>
          <p:blipFill>
            <a:blip r:embed="rId7" cstate="print"/>
            <a:srcRect/>
            <a:stretch>
              <a:fillRect/>
            </a:stretch>
          </p:blipFill>
          <p:spPr bwMode="auto">
            <a:xfrm>
              <a:off x="7543800" y="0"/>
              <a:ext cx="1592379" cy="1271016"/>
            </a:xfrm>
            <a:prstGeom prst="rect">
              <a:avLst/>
            </a:prstGeom>
            <a:noFill/>
            <a:ln w="9525">
              <a:noFill/>
              <a:miter lim="800000"/>
              <a:headEnd/>
              <a:tailEnd/>
            </a:ln>
            <a:effectLst/>
          </p:spPr>
        </p:pic>
        <p:pic>
          <p:nvPicPr>
            <p:cNvPr id="16" name="Picture 10"/>
            <p:cNvPicPr>
              <a:picLocks noChangeAspect="1" noChangeArrowheads="1"/>
            </p:cNvPicPr>
            <p:nvPr/>
          </p:nvPicPr>
          <p:blipFill>
            <a:blip r:embed="rId8" cstate="print"/>
            <a:srcRect/>
            <a:stretch>
              <a:fillRect/>
            </a:stretch>
          </p:blipFill>
          <p:spPr bwMode="auto">
            <a:xfrm>
              <a:off x="3966442" y="0"/>
              <a:ext cx="853440" cy="128016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ebecca\Desktop\LOGOS\VDC logo.jpg"/>
          <p:cNvPicPr>
            <a:picLocks noChangeAspect="1" noChangeArrowheads="1"/>
          </p:cNvPicPr>
          <p:nvPr/>
        </p:nvPicPr>
        <p:blipFill>
          <a:blip r:embed="rId2" cstate="print"/>
          <a:srcRect/>
          <a:stretch>
            <a:fillRect/>
          </a:stretch>
        </p:blipFill>
        <p:spPr bwMode="auto">
          <a:xfrm>
            <a:off x="5867400" y="5533416"/>
            <a:ext cx="3276600" cy="1324583"/>
          </a:xfrm>
          <a:prstGeom prst="rect">
            <a:avLst/>
          </a:prstGeom>
          <a:noFill/>
        </p:spPr>
      </p:pic>
      <p:sp>
        <p:nvSpPr>
          <p:cNvPr id="5" name="Rectangle 4"/>
          <p:cNvSpPr/>
          <p:nvPr/>
        </p:nvSpPr>
        <p:spPr>
          <a:xfrm>
            <a:off x="0" y="5486400"/>
            <a:ext cx="5867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13855" y="5486400"/>
            <a:ext cx="9144000" cy="0"/>
          </a:xfrm>
          <a:prstGeom prst="line">
            <a:avLst/>
          </a:prstGeom>
          <a:ln w="63500" cmpd="thickThin">
            <a:solidFill>
              <a:schemeClr val="bg1">
                <a:lumMod val="85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7200" y="1600200"/>
            <a:ext cx="7848600" cy="3877985"/>
          </a:xfrm>
          <a:prstGeom prst="rect">
            <a:avLst/>
          </a:prstGeom>
        </p:spPr>
        <p:txBody>
          <a:bodyPr wrap="square">
            <a:spAutoFit/>
          </a:bodyPr>
          <a:lstStyle/>
          <a:p>
            <a:pPr marL="346075" indent="-346075">
              <a:spcBef>
                <a:spcPts val="600"/>
              </a:spcBef>
              <a:spcAft>
                <a:spcPts val="1200"/>
              </a:spcAft>
              <a:buClr>
                <a:srgbClr val="B42025"/>
              </a:buClr>
              <a:buFont typeface="Arial" pitchFamily="34" charset="0"/>
              <a:buChar char="•"/>
            </a:pPr>
            <a:r>
              <a:rPr lang="en-US" sz="2400" dirty="0" smtClean="0">
                <a:solidFill>
                  <a:srgbClr val="B42025"/>
                </a:solidFill>
                <a:latin typeface="Georgia" pitchFamily="18" charset="0"/>
                <a:ea typeface="ＭＳ Ｐゴシック" pitchFamily="-76" charset="-128"/>
              </a:rPr>
              <a:t>The Venous Disease Coalition (VDC) is a collaborative alliance of over 35 leading health professional organizations and patient advocacy groups committed to improving the survival rates and quality of life for individuals with, or at risk for, venous disease</a:t>
            </a:r>
          </a:p>
          <a:p>
            <a:pPr marL="346075" indent="-346075">
              <a:spcBef>
                <a:spcPts val="600"/>
              </a:spcBef>
              <a:spcAft>
                <a:spcPts val="1200"/>
              </a:spcAft>
              <a:buClr>
                <a:srgbClr val="B42025"/>
              </a:buClr>
              <a:buFont typeface="Arial" pitchFamily="34" charset="0"/>
              <a:buChar char="•"/>
            </a:pPr>
            <a:r>
              <a:rPr lang="en-US" sz="2400" dirty="0" smtClean="0">
                <a:solidFill>
                  <a:srgbClr val="B42025"/>
                </a:solidFill>
                <a:latin typeface="Georgia" pitchFamily="18" charset="0"/>
                <a:ea typeface="ＭＳ Ｐゴシック" pitchFamily="-76" charset="-128"/>
              </a:rPr>
              <a:t>The VDC provides peer-reviewed educational materials for the general public and health care professionals</a:t>
            </a:r>
          </a:p>
          <a:p>
            <a:pPr marL="346075" indent="-346075">
              <a:spcBef>
                <a:spcPts val="600"/>
              </a:spcBef>
              <a:spcAft>
                <a:spcPts val="1200"/>
              </a:spcAft>
              <a:buClr>
                <a:srgbClr val="B42025"/>
              </a:buClr>
              <a:buFont typeface="Arial" pitchFamily="34" charset="0"/>
              <a:buChar char="•"/>
            </a:pPr>
            <a:r>
              <a:rPr lang="en-US" sz="2400" dirty="0" smtClean="0">
                <a:solidFill>
                  <a:srgbClr val="B42025"/>
                </a:solidFill>
                <a:latin typeface="Georgia" pitchFamily="18" charset="0"/>
                <a:ea typeface="ＭＳ Ｐゴシック" pitchFamily="-76" charset="-128"/>
              </a:rPr>
              <a:t>www.vasculardisease.org/venousdiseasecoalition/</a:t>
            </a:r>
          </a:p>
        </p:txBody>
      </p:sp>
      <p:sp>
        <p:nvSpPr>
          <p:cNvPr id="9" name="Rectangle 3"/>
          <p:cNvSpPr txBox="1">
            <a:spLocks noChangeArrowheads="1"/>
          </p:cNvSpPr>
          <p:nvPr/>
        </p:nvSpPr>
        <p:spPr>
          <a:xfrm>
            <a:off x="0" y="685800"/>
            <a:ext cx="9144000" cy="838200"/>
          </a:xfrm>
          <a:prstGeom prst="rect">
            <a:avLst/>
          </a:prstGeom>
          <a:no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dirty="0" smtClean="0">
                <a:ln>
                  <a:noFill/>
                </a:ln>
                <a:solidFill>
                  <a:srgbClr val="1C4076"/>
                </a:solidFill>
                <a:effectLst/>
                <a:uLnTx/>
                <a:uFillTx/>
                <a:latin typeface="Georgia" pitchFamily="18" charset="0"/>
                <a:ea typeface="ＭＳ Ｐゴシック" pitchFamily="-76" charset="-128"/>
                <a:cs typeface="+mj-cs"/>
              </a:rPr>
              <a:t>Venous Disease Coalition</a:t>
            </a:r>
          </a:p>
        </p:txBody>
      </p:sp>
      <p:sp>
        <p:nvSpPr>
          <p:cNvPr id="10" name="TextBox 9"/>
          <p:cNvSpPr txBox="1"/>
          <p:nvPr/>
        </p:nvSpPr>
        <p:spPr>
          <a:xfrm>
            <a:off x="152400" y="5689937"/>
            <a:ext cx="5708095" cy="1015663"/>
          </a:xfrm>
          <a:prstGeom prst="rect">
            <a:avLst/>
          </a:prstGeom>
          <a:noFill/>
        </p:spPr>
        <p:txBody>
          <a:bodyPr wrap="square" rtlCol="0">
            <a:spAutoFit/>
          </a:bodyPr>
          <a:lstStyle/>
          <a:p>
            <a:r>
              <a:rPr lang="en-US" sz="60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VTE </a:t>
            </a:r>
            <a:r>
              <a:rPr lang="en-US" sz="4500" b="1" spc="600" dirty="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a:t>
            </a:r>
            <a:r>
              <a:rPr lang="en-US" sz="45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oolkit</a:t>
            </a:r>
            <a:endParaRPr lang="en-US" sz="4500" b="1" spc="600" dirty="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ebecca\Desktop\LOGOS\VDC logo.jpg"/>
          <p:cNvPicPr>
            <a:picLocks noChangeAspect="1" noChangeArrowheads="1"/>
          </p:cNvPicPr>
          <p:nvPr/>
        </p:nvPicPr>
        <p:blipFill>
          <a:blip r:embed="rId2" cstate="print"/>
          <a:srcRect/>
          <a:stretch>
            <a:fillRect/>
          </a:stretch>
        </p:blipFill>
        <p:spPr bwMode="auto">
          <a:xfrm>
            <a:off x="5867400" y="5533416"/>
            <a:ext cx="3276600" cy="1324583"/>
          </a:xfrm>
          <a:prstGeom prst="rect">
            <a:avLst/>
          </a:prstGeom>
          <a:noFill/>
        </p:spPr>
      </p:pic>
      <p:sp>
        <p:nvSpPr>
          <p:cNvPr id="5" name="Rectangle 4"/>
          <p:cNvSpPr/>
          <p:nvPr/>
        </p:nvSpPr>
        <p:spPr>
          <a:xfrm>
            <a:off x="0" y="5486400"/>
            <a:ext cx="5867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13855" y="5486400"/>
            <a:ext cx="9144000" cy="0"/>
          </a:xfrm>
          <a:prstGeom prst="line">
            <a:avLst/>
          </a:prstGeom>
          <a:ln w="63500" cmpd="thickThin">
            <a:solidFill>
              <a:schemeClr val="bg1">
                <a:lumMod val="85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3"/>
          <p:cNvSpPr txBox="1">
            <a:spLocks noChangeArrowheads="1"/>
          </p:cNvSpPr>
          <p:nvPr/>
        </p:nvSpPr>
        <p:spPr>
          <a:xfrm>
            <a:off x="0" y="685800"/>
            <a:ext cx="9144000" cy="838200"/>
          </a:xfrm>
          <a:prstGeom prst="rect">
            <a:avLst/>
          </a:prstGeom>
          <a:no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dirty="0" smtClean="0">
                <a:ln>
                  <a:noFill/>
                </a:ln>
                <a:solidFill>
                  <a:srgbClr val="1C4076"/>
                </a:solidFill>
                <a:effectLst/>
                <a:uLnTx/>
                <a:uFillTx/>
                <a:latin typeface="Georgia" pitchFamily="18" charset="0"/>
                <a:ea typeface="ＭＳ Ｐゴシック" pitchFamily="-76" charset="-128"/>
                <a:cs typeface="+mj-cs"/>
              </a:rPr>
              <a:t>VDC Goals</a:t>
            </a:r>
          </a:p>
        </p:txBody>
      </p:sp>
      <p:sp>
        <p:nvSpPr>
          <p:cNvPr id="9" name="Rectangle 8"/>
          <p:cNvSpPr/>
          <p:nvPr/>
        </p:nvSpPr>
        <p:spPr>
          <a:xfrm>
            <a:off x="381000" y="1600200"/>
            <a:ext cx="8458200" cy="3893374"/>
          </a:xfrm>
          <a:prstGeom prst="rect">
            <a:avLst/>
          </a:prstGeom>
        </p:spPr>
        <p:txBody>
          <a:bodyPr wrap="square">
            <a:spAutoFit/>
          </a:bodyPr>
          <a:lstStyle/>
          <a:p>
            <a:pPr marL="457200" indent="-457200">
              <a:spcBef>
                <a:spcPct val="50000"/>
              </a:spcBef>
              <a:buFontTx/>
              <a:buAutoNum type="arabicPeriod"/>
            </a:pPr>
            <a:r>
              <a:rPr lang="en-US" sz="2200" dirty="0" smtClean="0">
                <a:solidFill>
                  <a:srgbClr val="B42025"/>
                </a:solidFill>
                <a:latin typeface="Georgia" pitchFamily="18" charset="0"/>
              </a:rPr>
              <a:t>To develop a national, participatory, diverse coalition that is firmly committed to improving public health via venous disease awareness and education;</a:t>
            </a:r>
          </a:p>
          <a:p>
            <a:pPr marL="457200" indent="-457200">
              <a:spcBef>
                <a:spcPct val="50000"/>
              </a:spcBef>
              <a:buFontTx/>
              <a:buAutoNum type="arabicPeriod"/>
            </a:pPr>
            <a:r>
              <a:rPr lang="en-US" sz="2200" dirty="0" smtClean="0">
                <a:solidFill>
                  <a:srgbClr val="B42025"/>
                </a:solidFill>
                <a:latin typeface="Georgia" pitchFamily="18" charset="0"/>
              </a:rPr>
              <a:t>To create media awareness of venous </a:t>
            </a:r>
            <a:r>
              <a:rPr lang="en-US" sz="2200" dirty="0" err="1" smtClean="0">
                <a:solidFill>
                  <a:srgbClr val="B42025"/>
                </a:solidFill>
                <a:latin typeface="Georgia" pitchFamily="18" charset="0"/>
              </a:rPr>
              <a:t>thromboembolism</a:t>
            </a:r>
            <a:r>
              <a:rPr lang="en-US" sz="2200" dirty="0" smtClean="0">
                <a:solidFill>
                  <a:srgbClr val="B42025"/>
                </a:solidFill>
                <a:latin typeface="Georgia" pitchFamily="18" charset="0"/>
              </a:rPr>
              <a:t> as an urgent public health hazard;</a:t>
            </a:r>
          </a:p>
          <a:p>
            <a:pPr marL="457200" indent="-457200">
              <a:spcBef>
                <a:spcPct val="50000"/>
              </a:spcBef>
              <a:buFontTx/>
              <a:buAutoNum type="arabicPeriod"/>
            </a:pPr>
            <a:r>
              <a:rPr lang="en-US" sz="2200" dirty="0" smtClean="0">
                <a:solidFill>
                  <a:srgbClr val="B42025"/>
                </a:solidFill>
                <a:latin typeface="Georgia" pitchFamily="18" charset="0"/>
              </a:rPr>
              <a:t>To provide a public forum for VDC member organizations, the National Institutes of Health (NIH) and Centers for Disease Control (CDC) to make one another aware of their existing programs and future plans for venous disease education.</a:t>
            </a:r>
          </a:p>
          <a:p>
            <a:pPr marL="346075" indent="-346075">
              <a:spcBef>
                <a:spcPts val="600"/>
              </a:spcBef>
              <a:spcAft>
                <a:spcPts val="1200"/>
              </a:spcAft>
              <a:buClr>
                <a:srgbClr val="B42025"/>
              </a:buClr>
              <a:buFont typeface="Arial" pitchFamily="34" charset="0"/>
              <a:buChar char="•"/>
            </a:pPr>
            <a:endParaRPr lang="en-US" sz="2200" dirty="0" smtClean="0">
              <a:solidFill>
                <a:srgbClr val="B42025"/>
              </a:solidFill>
              <a:latin typeface="Georgia" pitchFamily="18" charset="0"/>
              <a:ea typeface="ＭＳ Ｐゴシック" pitchFamily="-76" charset="-128"/>
            </a:endParaRPr>
          </a:p>
        </p:txBody>
      </p:sp>
      <p:sp>
        <p:nvSpPr>
          <p:cNvPr id="10" name="TextBox 9"/>
          <p:cNvSpPr txBox="1"/>
          <p:nvPr/>
        </p:nvSpPr>
        <p:spPr>
          <a:xfrm>
            <a:off x="152400" y="5689937"/>
            <a:ext cx="5708095" cy="1015663"/>
          </a:xfrm>
          <a:prstGeom prst="rect">
            <a:avLst/>
          </a:prstGeom>
          <a:noFill/>
        </p:spPr>
        <p:txBody>
          <a:bodyPr wrap="square" rtlCol="0">
            <a:spAutoFit/>
          </a:bodyPr>
          <a:lstStyle/>
          <a:p>
            <a:r>
              <a:rPr lang="en-US" sz="60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VTE </a:t>
            </a:r>
            <a:r>
              <a:rPr lang="en-US" sz="4500" b="1" spc="600" dirty="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a:t>
            </a:r>
            <a:r>
              <a:rPr lang="en-US" sz="45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oolkit</a:t>
            </a:r>
            <a:endParaRPr lang="en-US" sz="4500" b="1" spc="600" dirty="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ebecca\Desktop\LOGOS\VDC logo.jpg"/>
          <p:cNvPicPr>
            <a:picLocks noChangeAspect="1" noChangeArrowheads="1"/>
          </p:cNvPicPr>
          <p:nvPr/>
        </p:nvPicPr>
        <p:blipFill>
          <a:blip r:embed="rId2" cstate="print"/>
          <a:srcRect/>
          <a:stretch>
            <a:fillRect/>
          </a:stretch>
        </p:blipFill>
        <p:spPr bwMode="auto">
          <a:xfrm>
            <a:off x="5867400" y="5533416"/>
            <a:ext cx="3276600" cy="1324583"/>
          </a:xfrm>
          <a:prstGeom prst="rect">
            <a:avLst/>
          </a:prstGeom>
          <a:noFill/>
        </p:spPr>
      </p:pic>
      <p:sp>
        <p:nvSpPr>
          <p:cNvPr id="5" name="Rectangle 4"/>
          <p:cNvSpPr/>
          <p:nvPr/>
        </p:nvSpPr>
        <p:spPr>
          <a:xfrm>
            <a:off x="0" y="5486400"/>
            <a:ext cx="5867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13855" y="5486400"/>
            <a:ext cx="9144000" cy="0"/>
          </a:xfrm>
          <a:prstGeom prst="line">
            <a:avLst/>
          </a:prstGeom>
          <a:ln w="63500" cmpd="thickThin">
            <a:solidFill>
              <a:schemeClr val="bg1">
                <a:lumMod val="85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3"/>
          <p:cNvSpPr txBox="1">
            <a:spLocks noChangeArrowheads="1"/>
          </p:cNvSpPr>
          <p:nvPr/>
        </p:nvSpPr>
        <p:spPr>
          <a:xfrm>
            <a:off x="0" y="228600"/>
            <a:ext cx="9144000" cy="838200"/>
          </a:xfrm>
          <a:prstGeom prst="rect">
            <a:avLst/>
          </a:prstGeom>
          <a:noFill/>
          <a:ln>
            <a:no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i="0" u="none" strike="noStrike" kern="1200" cap="none" spc="0" normalizeH="0" baseline="0" noProof="0" dirty="0" smtClean="0">
                <a:ln>
                  <a:noFill/>
                </a:ln>
                <a:solidFill>
                  <a:srgbClr val="1C4076"/>
                </a:solidFill>
                <a:effectLst/>
                <a:uLnTx/>
                <a:uFillTx/>
                <a:latin typeface="Georgia" pitchFamily="18" charset="0"/>
                <a:ea typeface="ＭＳ Ｐゴシック" pitchFamily="-76" charset="-128"/>
                <a:cs typeface="+mj-cs"/>
              </a:rPr>
              <a:t>VDC Member Organizations</a:t>
            </a:r>
          </a:p>
        </p:txBody>
      </p:sp>
      <p:sp>
        <p:nvSpPr>
          <p:cNvPr id="9" name="Text Box 2"/>
          <p:cNvSpPr txBox="1">
            <a:spLocks noChangeArrowheads="1"/>
          </p:cNvSpPr>
          <p:nvPr/>
        </p:nvSpPr>
        <p:spPr bwMode="auto">
          <a:xfrm>
            <a:off x="152400" y="1143000"/>
            <a:ext cx="4114800" cy="4271939"/>
          </a:xfrm>
          <a:prstGeom prst="rect">
            <a:avLst/>
          </a:prstGeom>
          <a:noFill/>
          <a:ln w="9525">
            <a:noFill/>
            <a:miter lim="800000"/>
            <a:headEnd/>
            <a:tailEnd/>
          </a:ln>
        </p:spPr>
        <p:txBody>
          <a:bodyPr wrap="square">
            <a:spAutoFit/>
          </a:bodyPr>
          <a:lstStyle/>
          <a:p>
            <a:pPr>
              <a:spcBef>
                <a:spcPct val="15000"/>
              </a:spcBef>
            </a:pPr>
            <a:r>
              <a:rPr lang="en-US" sz="1400" dirty="0">
                <a:solidFill>
                  <a:srgbClr val="B42025"/>
                </a:solidFill>
                <a:latin typeface="Georgia" pitchFamily="18" charset="0"/>
              </a:rPr>
              <a:t>American </a:t>
            </a:r>
            <a:r>
              <a:rPr lang="en-US" sz="1400" dirty="0" smtClean="0">
                <a:solidFill>
                  <a:srgbClr val="B42025"/>
                </a:solidFill>
                <a:latin typeface="Georgia" pitchFamily="18" charset="0"/>
              </a:rPr>
              <a:t>Academy </a:t>
            </a:r>
            <a:r>
              <a:rPr lang="en-US" sz="1400" dirty="0">
                <a:solidFill>
                  <a:srgbClr val="B42025"/>
                </a:solidFill>
                <a:latin typeface="Georgia" pitchFamily="18" charset="0"/>
              </a:rPr>
              <a:t>of Physician Assistants</a:t>
            </a:r>
          </a:p>
          <a:p>
            <a:pPr>
              <a:spcBef>
                <a:spcPct val="15000"/>
              </a:spcBef>
            </a:pPr>
            <a:r>
              <a:rPr lang="en-US" sz="1400" dirty="0">
                <a:solidFill>
                  <a:srgbClr val="B42025"/>
                </a:solidFill>
                <a:latin typeface="Georgia" pitchFamily="18" charset="0"/>
              </a:rPr>
              <a:t>American </a:t>
            </a:r>
            <a:r>
              <a:rPr lang="en-US" sz="1400" dirty="0" smtClean="0">
                <a:solidFill>
                  <a:srgbClr val="B42025"/>
                </a:solidFill>
                <a:latin typeface="Georgia" pitchFamily="18" charset="0"/>
              </a:rPr>
              <a:t>Academy </a:t>
            </a:r>
            <a:r>
              <a:rPr lang="en-US" sz="1400" dirty="0">
                <a:solidFill>
                  <a:srgbClr val="B42025"/>
                </a:solidFill>
                <a:latin typeface="Georgia" pitchFamily="18" charset="0"/>
              </a:rPr>
              <a:t>of Nurse Practitioners</a:t>
            </a:r>
          </a:p>
          <a:p>
            <a:pPr>
              <a:spcBef>
                <a:spcPct val="15000"/>
              </a:spcBef>
            </a:pPr>
            <a:r>
              <a:rPr lang="en-US" sz="1400" dirty="0">
                <a:solidFill>
                  <a:srgbClr val="B42025"/>
                </a:solidFill>
                <a:latin typeface="Georgia" pitchFamily="18" charset="0"/>
              </a:rPr>
              <a:t>American College of Cardiology</a:t>
            </a:r>
          </a:p>
          <a:p>
            <a:pPr>
              <a:spcBef>
                <a:spcPct val="15000"/>
              </a:spcBef>
            </a:pPr>
            <a:r>
              <a:rPr lang="en-US" sz="1400" dirty="0">
                <a:solidFill>
                  <a:srgbClr val="B42025"/>
                </a:solidFill>
                <a:latin typeface="Georgia" pitchFamily="18" charset="0"/>
              </a:rPr>
              <a:t>American College of Chest Physicians</a:t>
            </a:r>
          </a:p>
          <a:p>
            <a:pPr>
              <a:spcBef>
                <a:spcPct val="15000"/>
              </a:spcBef>
            </a:pPr>
            <a:r>
              <a:rPr lang="en-US" sz="1400" dirty="0">
                <a:solidFill>
                  <a:srgbClr val="B42025"/>
                </a:solidFill>
                <a:latin typeface="Georgia" pitchFamily="18" charset="0"/>
              </a:rPr>
              <a:t>American College of </a:t>
            </a:r>
            <a:r>
              <a:rPr lang="en-US" sz="1400" dirty="0" err="1">
                <a:solidFill>
                  <a:srgbClr val="B42025"/>
                </a:solidFill>
                <a:latin typeface="Georgia" pitchFamily="18" charset="0"/>
              </a:rPr>
              <a:t>Phlebology</a:t>
            </a:r>
            <a:endParaRPr lang="en-US" sz="1400" dirty="0">
              <a:solidFill>
                <a:srgbClr val="B42025"/>
              </a:solidFill>
              <a:latin typeface="Georgia" pitchFamily="18" charset="0"/>
            </a:endParaRPr>
          </a:p>
          <a:p>
            <a:pPr>
              <a:spcBef>
                <a:spcPct val="15000"/>
              </a:spcBef>
            </a:pPr>
            <a:r>
              <a:rPr lang="en-US" sz="1400" dirty="0">
                <a:solidFill>
                  <a:srgbClr val="B42025"/>
                </a:solidFill>
                <a:latin typeface="Georgia" pitchFamily="18" charset="0"/>
              </a:rPr>
              <a:t>American Osteopathic Association</a:t>
            </a:r>
          </a:p>
          <a:p>
            <a:pPr>
              <a:spcBef>
                <a:spcPct val="15000"/>
              </a:spcBef>
            </a:pPr>
            <a:r>
              <a:rPr lang="en-US" sz="1400" dirty="0">
                <a:solidFill>
                  <a:srgbClr val="B42025"/>
                </a:solidFill>
                <a:latin typeface="Georgia" pitchFamily="18" charset="0"/>
              </a:rPr>
              <a:t>American Radiological Nurses Assoc.</a:t>
            </a:r>
          </a:p>
          <a:p>
            <a:pPr>
              <a:spcBef>
                <a:spcPct val="15000"/>
              </a:spcBef>
            </a:pPr>
            <a:r>
              <a:rPr lang="en-US" sz="1400" dirty="0" smtClean="0">
                <a:solidFill>
                  <a:srgbClr val="B42025"/>
                </a:solidFill>
                <a:latin typeface="Georgia" pitchFamily="18" charset="0"/>
              </a:rPr>
              <a:t>American Society </a:t>
            </a:r>
            <a:r>
              <a:rPr lang="en-US" sz="1400" dirty="0">
                <a:solidFill>
                  <a:srgbClr val="B42025"/>
                </a:solidFill>
                <a:latin typeface="Georgia" pitchFamily="18" charset="0"/>
              </a:rPr>
              <a:t>of Health-System Pharmacists</a:t>
            </a:r>
          </a:p>
          <a:p>
            <a:pPr>
              <a:spcBef>
                <a:spcPct val="15000"/>
              </a:spcBef>
            </a:pPr>
            <a:r>
              <a:rPr lang="en-US" sz="1400" dirty="0">
                <a:solidFill>
                  <a:srgbClr val="B42025"/>
                </a:solidFill>
                <a:latin typeface="Georgia" pitchFamily="18" charset="0"/>
              </a:rPr>
              <a:t>American Society of Hematology</a:t>
            </a:r>
          </a:p>
          <a:p>
            <a:pPr>
              <a:spcBef>
                <a:spcPct val="15000"/>
              </a:spcBef>
            </a:pPr>
            <a:r>
              <a:rPr lang="en-US" sz="1400" dirty="0">
                <a:solidFill>
                  <a:srgbClr val="B42025"/>
                </a:solidFill>
                <a:latin typeface="Georgia" pitchFamily="18" charset="0"/>
              </a:rPr>
              <a:t>American Society for Clinical Oncology</a:t>
            </a:r>
          </a:p>
          <a:p>
            <a:pPr>
              <a:spcBef>
                <a:spcPct val="15000"/>
              </a:spcBef>
            </a:pPr>
            <a:r>
              <a:rPr lang="en-US" sz="1400" dirty="0" smtClean="0">
                <a:solidFill>
                  <a:srgbClr val="B42025"/>
                </a:solidFill>
                <a:latin typeface="Georgia" pitchFamily="18" charset="0"/>
              </a:rPr>
              <a:t>American </a:t>
            </a:r>
            <a:r>
              <a:rPr lang="en-US" sz="1400" dirty="0">
                <a:solidFill>
                  <a:srgbClr val="B42025"/>
                </a:solidFill>
                <a:latin typeface="Georgia" pitchFamily="18" charset="0"/>
              </a:rPr>
              <a:t>Thrombosis </a:t>
            </a:r>
            <a:r>
              <a:rPr lang="en-US" sz="1400" dirty="0" err="1">
                <a:solidFill>
                  <a:srgbClr val="B42025"/>
                </a:solidFill>
                <a:latin typeface="Georgia" pitchFamily="18" charset="0"/>
              </a:rPr>
              <a:t>Hemostasis</a:t>
            </a:r>
            <a:r>
              <a:rPr lang="en-US" sz="1400" dirty="0">
                <a:solidFill>
                  <a:srgbClr val="B42025"/>
                </a:solidFill>
                <a:latin typeface="Georgia" pitchFamily="18" charset="0"/>
              </a:rPr>
              <a:t> Network</a:t>
            </a:r>
          </a:p>
          <a:p>
            <a:pPr>
              <a:spcBef>
                <a:spcPct val="15000"/>
              </a:spcBef>
            </a:pPr>
            <a:r>
              <a:rPr lang="en-US" sz="1400" dirty="0">
                <a:solidFill>
                  <a:srgbClr val="B42025"/>
                </a:solidFill>
                <a:latin typeface="Georgia" pitchFamily="18" charset="0"/>
              </a:rPr>
              <a:t>American Venous Forum</a:t>
            </a:r>
          </a:p>
          <a:p>
            <a:pPr>
              <a:spcBef>
                <a:spcPct val="15000"/>
              </a:spcBef>
            </a:pPr>
            <a:r>
              <a:rPr lang="en-US" sz="1400" dirty="0">
                <a:solidFill>
                  <a:srgbClr val="B42025"/>
                </a:solidFill>
                <a:latin typeface="Georgia" pitchFamily="18" charset="0"/>
              </a:rPr>
              <a:t>Anticoagulation Forum</a:t>
            </a:r>
          </a:p>
          <a:p>
            <a:pPr>
              <a:spcBef>
                <a:spcPct val="15000"/>
              </a:spcBef>
            </a:pPr>
            <a:r>
              <a:rPr lang="en-US" sz="1400" dirty="0">
                <a:solidFill>
                  <a:srgbClr val="B42025"/>
                </a:solidFill>
                <a:latin typeface="Georgia" pitchFamily="18" charset="0"/>
              </a:rPr>
              <a:t>APS Foundation of America</a:t>
            </a:r>
          </a:p>
          <a:p>
            <a:pPr>
              <a:spcBef>
                <a:spcPct val="15000"/>
              </a:spcBef>
            </a:pPr>
            <a:r>
              <a:rPr lang="en-US" sz="1400" dirty="0">
                <a:solidFill>
                  <a:srgbClr val="B42025"/>
                </a:solidFill>
                <a:latin typeface="Georgia" pitchFamily="18" charset="0"/>
              </a:rPr>
              <a:t>Canadian Chapter </a:t>
            </a:r>
            <a:r>
              <a:rPr lang="en-US" sz="1400" dirty="0" smtClean="0">
                <a:solidFill>
                  <a:srgbClr val="B42025"/>
                </a:solidFill>
                <a:latin typeface="Georgia" pitchFamily="18" charset="0"/>
              </a:rPr>
              <a:t>Society </a:t>
            </a:r>
            <a:r>
              <a:rPr lang="en-US" sz="1400" dirty="0">
                <a:solidFill>
                  <a:srgbClr val="B42025"/>
                </a:solidFill>
                <a:latin typeface="Georgia" pitchFamily="18" charset="0"/>
              </a:rPr>
              <a:t>for </a:t>
            </a:r>
            <a:r>
              <a:rPr lang="en-US" sz="1400" dirty="0" smtClean="0">
                <a:solidFill>
                  <a:srgbClr val="B42025"/>
                </a:solidFill>
                <a:latin typeface="Georgia" pitchFamily="18" charset="0"/>
              </a:rPr>
              <a:t>Vascular </a:t>
            </a:r>
            <a:r>
              <a:rPr lang="en-US" sz="1400" dirty="0">
                <a:solidFill>
                  <a:srgbClr val="B42025"/>
                </a:solidFill>
                <a:latin typeface="Georgia" pitchFamily="18" charset="0"/>
              </a:rPr>
              <a:t>Nursing</a:t>
            </a:r>
          </a:p>
          <a:p>
            <a:pPr>
              <a:spcBef>
                <a:spcPct val="15000"/>
              </a:spcBef>
            </a:pPr>
            <a:r>
              <a:rPr lang="en-US" sz="1400" dirty="0">
                <a:solidFill>
                  <a:srgbClr val="B42025"/>
                </a:solidFill>
                <a:latin typeface="Georgia" pitchFamily="18" charset="0"/>
              </a:rPr>
              <a:t>Canadian Society for Vascular Surgery</a:t>
            </a:r>
          </a:p>
          <a:p>
            <a:pPr>
              <a:spcBef>
                <a:spcPct val="15000"/>
              </a:spcBef>
            </a:pPr>
            <a:r>
              <a:rPr lang="en-US" sz="1400" dirty="0">
                <a:solidFill>
                  <a:srgbClr val="B42025"/>
                </a:solidFill>
                <a:latin typeface="Georgia" pitchFamily="18" charset="0"/>
              </a:rPr>
              <a:t>Canadian Cardiovascular </a:t>
            </a:r>
            <a:r>
              <a:rPr lang="en-US" sz="1400" dirty="0" smtClean="0">
                <a:solidFill>
                  <a:srgbClr val="B42025"/>
                </a:solidFill>
                <a:latin typeface="Georgia" pitchFamily="18" charset="0"/>
              </a:rPr>
              <a:t>Society</a:t>
            </a:r>
            <a:endParaRPr lang="en-US" sz="1400" dirty="0">
              <a:solidFill>
                <a:srgbClr val="B42025"/>
              </a:solidFill>
              <a:latin typeface="Georgia" pitchFamily="18" charset="0"/>
            </a:endParaRPr>
          </a:p>
        </p:txBody>
      </p:sp>
      <p:sp>
        <p:nvSpPr>
          <p:cNvPr id="10" name="Text Box 5"/>
          <p:cNvSpPr txBox="1">
            <a:spLocks noChangeArrowheads="1"/>
          </p:cNvSpPr>
          <p:nvPr/>
        </p:nvSpPr>
        <p:spPr bwMode="auto">
          <a:xfrm>
            <a:off x="4343400" y="1143000"/>
            <a:ext cx="4876800" cy="4271939"/>
          </a:xfrm>
          <a:prstGeom prst="rect">
            <a:avLst/>
          </a:prstGeom>
          <a:noFill/>
          <a:ln w="9525">
            <a:noFill/>
            <a:miter lim="800000"/>
            <a:headEnd/>
            <a:tailEnd/>
          </a:ln>
        </p:spPr>
        <p:txBody>
          <a:bodyPr wrap="square">
            <a:spAutoFit/>
          </a:bodyPr>
          <a:lstStyle/>
          <a:p>
            <a:pPr>
              <a:spcBef>
                <a:spcPct val="15000"/>
              </a:spcBef>
            </a:pPr>
            <a:r>
              <a:rPr lang="en-US" sz="1400" dirty="0" smtClean="0">
                <a:solidFill>
                  <a:srgbClr val="B42025"/>
                </a:solidFill>
                <a:latin typeface="Georgia" pitchFamily="18" charset="0"/>
              </a:rPr>
              <a:t>Case Management Society</a:t>
            </a:r>
          </a:p>
          <a:p>
            <a:pPr>
              <a:spcBef>
                <a:spcPct val="15000"/>
              </a:spcBef>
            </a:pPr>
            <a:r>
              <a:rPr lang="en-US" sz="1400" dirty="0" smtClean="0">
                <a:solidFill>
                  <a:srgbClr val="B42025"/>
                </a:solidFill>
                <a:latin typeface="Georgia" pitchFamily="18" charset="0"/>
              </a:rPr>
              <a:t>Hemophilia </a:t>
            </a:r>
            <a:r>
              <a:rPr lang="en-US" sz="1400" dirty="0">
                <a:solidFill>
                  <a:srgbClr val="B42025"/>
                </a:solidFill>
                <a:latin typeface="Georgia" pitchFamily="18" charset="0"/>
              </a:rPr>
              <a:t>&amp; Thrombosis </a:t>
            </a:r>
            <a:r>
              <a:rPr lang="en-US" sz="1400" dirty="0" smtClean="0">
                <a:solidFill>
                  <a:srgbClr val="B42025"/>
                </a:solidFill>
                <a:latin typeface="Georgia" pitchFamily="18" charset="0"/>
              </a:rPr>
              <a:t>Research </a:t>
            </a:r>
            <a:r>
              <a:rPr lang="en-US" sz="1400" dirty="0">
                <a:solidFill>
                  <a:srgbClr val="B42025"/>
                </a:solidFill>
                <a:latin typeface="Georgia" pitchFamily="18" charset="0"/>
              </a:rPr>
              <a:t>Society</a:t>
            </a:r>
          </a:p>
          <a:p>
            <a:pPr>
              <a:spcBef>
                <a:spcPct val="15000"/>
              </a:spcBef>
            </a:pPr>
            <a:r>
              <a:rPr lang="en-US" sz="1400" dirty="0">
                <a:solidFill>
                  <a:srgbClr val="B42025"/>
                </a:solidFill>
                <a:latin typeface="Georgia" pitchFamily="18" charset="0"/>
              </a:rPr>
              <a:t>Institute for Safe Medication Practices</a:t>
            </a:r>
          </a:p>
          <a:p>
            <a:pPr>
              <a:spcBef>
                <a:spcPct val="15000"/>
              </a:spcBef>
            </a:pPr>
            <a:r>
              <a:rPr lang="en-US" sz="1400" dirty="0" smtClean="0">
                <a:solidFill>
                  <a:srgbClr val="B42025"/>
                </a:solidFill>
                <a:latin typeface="Georgia" pitchFamily="18" charset="0"/>
              </a:rPr>
              <a:t>National </a:t>
            </a:r>
            <a:r>
              <a:rPr lang="en-US" sz="1400" dirty="0">
                <a:solidFill>
                  <a:srgbClr val="B42025"/>
                </a:solidFill>
                <a:latin typeface="Georgia" pitchFamily="18" charset="0"/>
              </a:rPr>
              <a:t>Alliance of Thrombosis </a:t>
            </a:r>
            <a:r>
              <a:rPr lang="en-US" sz="1400" dirty="0" smtClean="0">
                <a:solidFill>
                  <a:srgbClr val="B42025"/>
                </a:solidFill>
                <a:latin typeface="Georgia" pitchFamily="18" charset="0"/>
              </a:rPr>
              <a:t>and </a:t>
            </a:r>
            <a:r>
              <a:rPr lang="en-US" sz="1400" dirty="0" err="1">
                <a:solidFill>
                  <a:srgbClr val="B42025"/>
                </a:solidFill>
                <a:latin typeface="Georgia" pitchFamily="18" charset="0"/>
              </a:rPr>
              <a:t>Thrombophilia</a:t>
            </a:r>
            <a:endParaRPr lang="en-US" sz="1400" dirty="0">
              <a:solidFill>
                <a:srgbClr val="B42025"/>
              </a:solidFill>
              <a:latin typeface="Georgia" pitchFamily="18" charset="0"/>
            </a:endParaRPr>
          </a:p>
          <a:p>
            <a:pPr>
              <a:spcBef>
                <a:spcPct val="15000"/>
              </a:spcBef>
            </a:pPr>
            <a:r>
              <a:rPr lang="en-US" sz="1400" dirty="0">
                <a:solidFill>
                  <a:srgbClr val="B42025"/>
                </a:solidFill>
                <a:latin typeface="Georgia" pitchFamily="18" charset="0"/>
              </a:rPr>
              <a:t>National </a:t>
            </a:r>
            <a:r>
              <a:rPr lang="en-US" sz="1400" dirty="0" err="1">
                <a:solidFill>
                  <a:srgbClr val="B42025"/>
                </a:solidFill>
                <a:latin typeface="Georgia" pitchFamily="18" charset="0"/>
              </a:rPr>
              <a:t>Gerontological</a:t>
            </a:r>
            <a:r>
              <a:rPr lang="en-US" sz="1400" dirty="0">
                <a:solidFill>
                  <a:srgbClr val="B42025"/>
                </a:solidFill>
                <a:latin typeface="Georgia" pitchFamily="18" charset="0"/>
              </a:rPr>
              <a:t> Nursing </a:t>
            </a:r>
            <a:r>
              <a:rPr lang="en-US" sz="1400" dirty="0" smtClean="0">
                <a:solidFill>
                  <a:srgbClr val="B42025"/>
                </a:solidFill>
                <a:latin typeface="Georgia" pitchFamily="18" charset="0"/>
              </a:rPr>
              <a:t>Association</a:t>
            </a:r>
            <a:endParaRPr lang="en-US" sz="1400" dirty="0">
              <a:solidFill>
                <a:srgbClr val="B42025"/>
              </a:solidFill>
              <a:latin typeface="Georgia" pitchFamily="18" charset="0"/>
            </a:endParaRPr>
          </a:p>
          <a:p>
            <a:pPr>
              <a:spcBef>
                <a:spcPct val="15000"/>
              </a:spcBef>
            </a:pPr>
            <a:r>
              <a:rPr lang="en-US" sz="1400" dirty="0">
                <a:solidFill>
                  <a:srgbClr val="B42025"/>
                </a:solidFill>
                <a:latin typeface="Georgia" pitchFamily="18" charset="0"/>
              </a:rPr>
              <a:t>North American Thrombosis Forum</a:t>
            </a:r>
          </a:p>
          <a:p>
            <a:pPr>
              <a:spcBef>
                <a:spcPct val="15000"/>
              </a:spcBef>
            </a:pPr>
            <a:r>
              <a:rPr lang="en-US" sz="1400" dirty="0">
                <a:solidFill>
                  <a:srgbClr val="B42025"/>
                </a:solidFill>
                <a:latin typeface="Georgia" pitchFamily="18" charset="0"/>
              </a:rPr>
              <a:t>Preventive </a:t>
            </a:r>
            <a:r>
              <a:rPr lang="en-US" sz="1400" dirty="0" smtClean="0">
                <a:solidFill>
                  <a:srgbClr val="B42025"/>
                </a:solidFill>
                <a:latin typeface="Georgia" pitchFamily="18" charset="0"/>
              </a:rPr>
              <a:t>Cardiovascular </a:t>
            </a:r>
            <a:r>
              <a:rPr lang="en-US" sz="1400" dirty="0">
                <a:solidFill>
                  <a:srgbClr val="B42025"/>
                </a:solidFill>
                <a:latin typeface="Georgia" pitchFamily="18" charset="0"/>
              </a:rPr>
              <a:t>Nursing </a:t>
            </a:r>
            <a:r>
              <a:rPr lang="en-US" sz="1400" dirty="0" smtClean="0">
                <a:solidFill>
                  <a:srgbClr val="B42025"/>
                </a:solidFill>
                <a:latin typeface="Georgia" pitchFamily="18" charset="0"/>
              </a:rPr>
              <a:t>Association</a:t>
            </a:r>
            <a:endParaRPr lang="en-US" sz="1400" dirty="0">
              <a:solidFill>
                <a:srgbClr val="B42025"/>
              </a:solidFill>
              <a:latin typeface="Georgia" pitchFamily="18" charset="0"/>
            </a:endParaRPr>
          </a:p>
          <a:p>
            <a:pPr>
              <a:spcBef>
                <a:spcPct val="15000"/>
              </a:spcBef>
            </a:pPr>
            <a:r>
              <a:rPr lang="en-US" sz="1400" dirty="0">
                <a:solidFill>
                  <a:srgbClr val="B42025"/>
                </a:solidFill>
                <a:latin typeface="Georgia" pitchFamily="18" charset="0"/>
              </a:rPr>
              <a:t>Society for Cardiovascular </a:t>
            </a:r>
            <a:r>
              <a:rPr lang="en-US" sz="1400" dirty="0" smtClean="0">
                <a:solidFill>
                  <a:srgbClr val="B42025"/>
                </a:solidFill>
                <a:latin typeface="Georgia" pitchFamily="18" charset="0"/>
              </a:rPr>
              <a:t>Angiography </a:t>
            </a:r>
            <a:r>
              <a:rPr lang="en-US" sz="1400" dirty="0">
                <a:solidFill>
                  <a:srgbClr val="B42025"/>
                </a:solidFill>
                <a:latin typeface="Georgia" pitchFamily="18" charset="0"/>
              </a:rPr>
              <a:t>and Interventions</a:t>
            </a:r>
          </a:p>
          <a:p>
            <a:pPr>
              <a:spcBef>
                <a:spcPct val="15000"/>
              </a:spcBef>
            </a:pPr>
            <a:r>
              <a:rPr lang="en-US" sz="1400" dirty="0">
                <a:solidFill>
                  <a:srgbClr val="B42025"/>
                </a:solidFill>
                <a:latin typeface="Georgia" pitchFamily="18" charset="0"/>
              </a:rPr>
              <a:t>Society for Clinical Vascular Surgery</a:t>
            </a:r>
          </a:p>
          <a:p>
            <a:pPr>
              <a:spcBef>
                <a:spcPct val="15000"/>
              </a:spcBef>
            </a:pPr>
            <a:r>
              <a:rPr lang="en-US" sz="1400" dirty="0">
                <a:solidFill>
                  <a:srgbClr val="B42025"/>
                </a:solidFill>
                <a:latin typeface="Georgia" pitchFamily="18" charset="0"/>
              </a:rPr>
              <a:t>Society of Critical Care Medicine</a:t>
            </a:r>
          </a:p>
          <a:p>
            <a:pPr>
              <a:spcBef>
                <a:spcPct val="15000"/>
              </a:spcBef>
            </a:pPr>
            <a:r>
              <a:rPr lang="en-US" sz="1400" dirty="0">
                <a:solidFill>
                  <a:srgbClr val="B42025"/>
                </a:solidFill>
                <a:latin typeface="Georgia" pitchFamily="18" charset="0"/>
              </a:rPr>
              <a:t>Society of Interventional Radiology</a:t>
            </a:r>
          </a:p>
          <a:p>
            <a:pPr>
              <a:spcBef>
                <a:spcPct val="15000"/>
              </a:spcBef>
            </a:pPr>
            <a:r>
              <a:rPr lang="en-US" sz="1400" dirty="0">
                <a:solidFill>
                  <a:srgbClr val="B42025"/>
                </a:solidFill>
                <a:latin typeface="Georgia" pitchFamily="18" charset="0"/>
              </a:rPr>
              <a:t>Society for </a:t>
            </a:r>
            <a:r>
              <a:rPr lang="en-US" sz="1400" dirty="0" smtClean="0">
                <a:solidFill>
                  <a:srgbClr val="B42025"/>
                </a:solidFill>
                <a:latin typeface="Georgia" pitchFamily="18" charset="0"/>
              </a:rPr>
              <a:t>Vascular </a:t>
            </a:r>
            <a:r>
              <a:rPr lang="en-US" sz="1400" dirty="0">
                <a:solidFill>
                  <a:srgbClr val="B42025"/>
                </a:solidFill>
                <a:latin typeface="Georgia" pitchFamily="18" charset="0"/>
              </a:rPr>
              <a:t>Medicine and Biology</a:t>
            </a:r>
          </a:p>
          <a:p>
            <a:pPr>
              <a:spcBef>
                <a:spcPct val="15000"/>
              </a:spcBef>
            </a:pPr>
            <a:r>
              <a:rPr lang="en-US" sz="1400" dirty="0">
                <a:solidFill>
                  <a:srgbClr val="B42025"/>
                </a:solidFill>
                <a:latin typeface="Georgia" pitchFamily="18" charset="0"/>
              </a:rPr>
              <a:t>Society for Vascular Nursing</a:t>
            </a:r>
          </a:p>
          <a:p>
            <a:pPr>
              <a:spcBef>
                <a:spcPct val="15000"/>
              </a:spcBef>
            </a:pPr>
            <a:r>
              <a:rPr lang="en-US" sz="1400" dirty="0">
                <a:solidFill>
                  <a:srgbClr val="B42025"/>
                </a:solidFill>
                <a:latin typeface="Georgia" pitchFamily="18" charset="0"/>
              </a:rPr>
              <a:t>Society of Vascular Ultrasound</a:t>
            </a:r>
          </a:p>
          <a:p>
            <a:pPr>
              <a:spcBef>
                <a:spcPct val="15000"/>
              </a:spcBef>
            </a:pPr>
            <a:r>
              <a:rPr lang="en-US" sz="1400" dirty="0">
                <a:solidFill>
                  <a:srgbClr val="B42025"/>
                </a:solidFill>
                <a:latin typeface="Georgia" pitchFamily="18" charset="0"/>
              </a:rPr>
              <a:t>Spirit of Women</a:t>
            </a:r>
          </a:p>
          <a:p>
            <a:pPr>
              <a:spcBef>
                <a:spcPct val="15000"/>
              </a:spcBef>
            </a:pPr>
            <a:r>
              <a:rPr lang="en-US" sz="1400" dirty="0">
                <a:solidFill>
                  <a:srgbClr val="B42025"/>
                </a:solidFill>
                <a:latin typeface="Georgia" pitchFamily="18" charset="0"/>
              </a:rPr>
              <a:t>Thrombosis Interest Group of Canada</a:t>
            </a:r>
          </a:p>
          <a:p>
            <a:pPr>
              <a:spcBef>
                <a:spcPct val="15000"/>
              </a:spcBef>
            </a:pPr>
            <a:r>
              <a:rPr lang="en-US" sz="1400" dirty="0">
                <a:solidFill>
                  <a:srgbClr val="B42025"/>
                </a:solidFill>
                <a:latin typeface="Georgia" pitchFamily="18" charset="0"/>
              </a:rPr>
              <a:t>Vascular Disease Foundation</a:t>
            </a:r>
          </a:p>
        </p:txBody>
      </p:sp>
      <p:sp>
        <p:nvSpPr>
          <p:cNvPr id="11" name="TextBox 10"/>
          <p:cNvSpPr txBox="1"/>
          <p:nvPr/>
        </p:nvSpPr>
        <p:spPr>
          <a:xfrm>
            <a:off x="152400" y="5689937"/>
            <a:ext cx="5708095" cy="1015663"/>
          </a:xfrm>
          <a:prstGeom prst="rect">
            <a:avLst/>
          </a:prstGeom>
          <a:noFill/>
        </p:spPr>
        <p:txBody>
          <a:bodyPr wrap="square" rtlCol="0">
            <a:spAutoFit/>
          </a:bodyPr>
          <a:lstStyle/>
          <a:p>
            <a:r>
              <a:rPr lang="en-US" sz="60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VTE </a:t>
            </a:r>
            <a:r>
              <a:rPr lang="en-US" sz="4500" b="1" spc="600" dirty="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a:t>
            </a:r>
            <a:r>
              <a:rPr lang="en-US" sz="45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oolkit</a:t>
            </a:r>
            <a:endParaRPr lang="en-US" sz="4500" b="1" spc="600" dirty="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ebecca\Desktop\LOGOS\VDC logo.jpg"/>
          <p:cNvPicPr>
            <a:picLocks noChangeAspect="1" noChangeArrowheads="1"/>
          </p:cNvPicPr>
          <p:nvPr/>
        </p:nvPicPr>
        <p:blipFill>
          <a:blip r:embed="rId2" cstate="print"/>
          <a:srcRect/>
          <a:stretch>
            <a:fillRect/>
          </a:stretch>
        </p:blipFill>
        <p:spPr bwMode="auto">
          <a:xfrm>
            <a:off x="5867400" y="5533416"/>
            <a:ext cx="3276600" cy="1324583"/>
          </a:xfrm>
          <a:prstGeom prst="rect">
            <a:avLst/>
          </a:prstGeom>
          <a:noFill/>
        </p:spPr>
      </p:pic>
      <p:sp>
        <p:nvSpPr>
          <p:cNvPr id="5" name="Rectangle 4"/>
          <p:cNvSpPr/>
          <p:nvPr/>
        </p:nvSpPr>
        <p:spPr>
          <a:xfrm>
            <a:off x="0" y="5486400"/>
            <a:ext cx="5867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13855" y="5486400"/>
            <a:ext cx="9144000" cy="0"/>
          </a:xfrm>
          <a:prstGeom prst="line">
            <a:avLst/>
          </a:prstGeom>
          <a:ln w="63500" cmpd="thickThin">
            <a:solidFill>
              <a:schemeClr val="bg1">
                <a:lumMod val="85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t="16842" r="1504" b="4962"/>
          <a:stretch>
            <a:fillRect/>
          </a:stretch>
        </p:blipFill>
        <p:spPr bwMode="auto">
          <a:xfrm>
            <a:off x="120694" y="381000"/>
            <a:ext cx="8907194" cy="4419600"/>
          </a:xfrm>
          <a:prstGeom prst="rect">
            <a:avLst/>
          </a:prstGeom>
          <a:noFill/>
          <a:ln w="9525">
            <a:solidFill>
              <a:srgbClr val="1C4076"/>
            </a:solidFill>
            <a:miter lim="800000"/>
            <a:headEnd/>
            <a:tailEnd/>
          </a:ln>
        </p:spPr>
      </p:pic>
      <p:sp>
        <p:nvSpPr>
          <p:cNvPr id="8" name="TextBox 7"/>
          <p:cNvSpPr txBox="1"/>
          <p:nvPr/>
        </p:nvSpPr>
        <p:spPr>
          <a:xfrm>
            <a:off x="1913417" y="4967514"/>
            <a:ext cx="5311069" cy="369332"/>
          </a:xfrm>
          <a:prstGeom prst="rect">
            <a:avLst/>
          </a:prstGeom>
          <a:noFill/>
        </p:spPr>
        <p:txBody>
          <a:bodyPr wrap="none" rtlCol="0">
            <a:spAutoFit/>
          </a:bodyPr>
          <a:lstStyle/>
          <a:p>
            <a:r>
              <a:rPr lang="en-US" dirty="0" smtClean="0">
                <a:solidFill>
                  <a:srgbClr val="B42025"/>
                </a:solidFill>
                <a:latin typeface="Georgia" pitchFamily="18" charset="0"/>
                <a:ea typeface="ＭＳ Ｐゴシック" pitchFamily="-76" charset="-128"/>
              </a:rPr>
              <a:t>www.vasculardisease.org/venousdiseasecoalition/</a:t>
            </a:r>
            <a:endParaRPr lang="en-US" dirty="0"/>
          </a:p>
        </p:txBody>
      </p:sp>
      <p:sp>
        <p:nvSpPr>
          <p:cNvPr id="9" name="TextBox 8"/>
          <p:cNvSpPr txBox="1"/>
          <p:nvPr/>
        </p:nvSpPr>
        <p:spPr>
          <a:xfrm>
            <a:off x="152400" y="5689937"/>
            <a:ext cx="5708095" cy="1015663"/>
          </a:xfrm>
          <a:prstGeom prst="rect">
            <a:avLst/>
          </a:prstGeom>
          <a:noFill/>
        </p:spPr>
        <p:txBody>
          <a:bodyPr wrap="square" rtlCol="0">
            <a:spAutoFit/>
          </a:bodyPr>
          <a:lstStyle/>
          <a:p>
            <a:r>
              <a:rPr lang="en-US" sz="60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VTE </a:t>
            </a:r>
            <a:r>
              <a:rPr lang="en-US" sz="4500" b="1" spc="600" dirty="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a:t>
            </a:r>
            <a:r>
              <a:rPr lang="en-US" sz="45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oolkit</a:t>
            </a:r>
            <a:endParaRPr lang="en-US" sz="4500" b="1" spc="600" dirty="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Rebecca\Desktop\LOGOS\VDC logo.jpg"/>
          <p:cNvPicPr>
            <a:picLocks noChangeAspect="1" noChangeArrowheads="1"/>
          </p:cNvPicPr>
          <p:nvPr/>
        </p:nvPicPr>
        <p:blipFill>
          <a:blip r:embed="rId2" cstate="print"/>
          <a:srcRect/>
          <a:stretch>
            <a:fillRect/>
          </a:stretch>
        </p:blipFill>
        <p:spPr bwMode="auto">
          <a:xfrm>
            <a:off x="5867400" y="5533416"/>
            <a:ext cx="3276600" cy="1324583"/>
          </a:xfrm>
          <a:prstGeom prst="rect">
            <a:avLst/>
          </a:prstGeom>
          <a:noFill/>
        </p:spPr>
      </p:pic>
      <p:sp>
        <p:nvSpPr>
          <p:cNvPr id="5" name="Rectangle 4"/>
          <p:cNvSpPr/>
          <p:nvPr/>
        </p:nvSpPr>
        <p:spPr>
          <a:xfrm>
            <a:off x="0" y="5486400"/>
            <a:ext cx="58674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13855" y="5486400"/>
            <a:ext cx="9144000" cy="0"/>
          </a:xfrm>
          <a:prstGeom prst="line">
            <a:avLst/>
          </a:prstGeom>
          <a:ln w="63500" cmpd="thickThin">
            <a:solidFill>
              <a:schemeClr val="bg1">
                <a:lumMod val="85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Rectangle 3"/>
          <p:cNvSpPr txBox="1">
            <a:spLocks noChangeArrowheads="1"/>
          </p:cNvSpPr>
          <p:nvPr/>
        </p:nvSpPr>
        <p:spPr>
          <a:xfrm>
            <a:off x="0" y="2177142"/>
            <a:ext cx="9144000" cy="838200"/>
          </a:xfrm>
          <a:prstGeom prst="rect">
            <a:avLst/>
          </a:prstGeom>
          <a:noFill/>
          <a:ln>
            <a:noFill/>
          </a:ln>
        </p:spPr>
        <p:txBody>
          <a:bodyPr vert="horz" lIns="91440" tIns="45720" rIns="91440" bIns="45720" rtlCol="0" anchor="ctr">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n-US" sz="4400" i="0" u="none" strike="noStrike" kern="1200" cap="none" spc="0" normalizeH="0" baseline="0" noProof="0" dirty="0" smtClean="0">
              <a:ln>
                <a:noFill/>
              </a:ln>
              <a:solidFill>
                <a:srgbClr val="1C4076"/>
              </a:solidFill>
              <a:effectLst/>
              <a:uLnTx/>
              <a:uFillTx/>
              <a:latin typeface="Georgia" pitchFamily="18" charset="0"/>
              <a:ea typeface="ＭＳ Ｐゴシック" pitchFamily="-76" charset="-128"/>
              <a:cs typeface="+mj-cs"/>
            </a:endParaRPr>
          </a:p>
          <a:p>
            <a:pPr marL="0" marR="0" lvl="0" indent="0" algn="ctr" defTabSz="914400" rtl="0" eaLnBrk="1" fontAlgn="auto" latinLnBrk="0" hangingPunct="1">
              <a:lnSpc>
                <a:spcPct val="80000"/>
              </a:lnSpc>
              <a:spcBef>
                <a:spcPct val="0"/>
              </a:spcBef>
              <a:spcAft>
                <a:spcPts val="0"/>
              </a:spcAft>
              <a:buClrTx/>
              <a:buSzTx/>
              <a:buFontTx/>
              <a:buNone/>
              <a:tabLst/>
              <a:defRPr/>
            </a:pPr>
            <a:r>
              <a:rPr lang="en-US" sz="4400" dirty="0" smtClean="0">
                <a:solidFill>
                  <a:srgbClr val="1C4076"/>
                </a:solidFill>
                <a:latin typeface="Georgia" pitchFamily="18" charset="0"/>
                <a:ea typeface="ＭＳ Ｐゴシック" pitchFamily="-76" charset="-128"/>
                <a:cs typeface="+mj-cs"/>
              </a:rPr>
              <a:t>Venous Disease Coalition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i="0" u="none" strike="noStrike" kern="1200" cap="none" spc="0" normalizeH="0" baseline="0" noProof="0" dirty="0" smtClean="0">
              <a:ln>
                <a:noFill/>
              </a:ln>
              <a:solidFill>
                <a:srgbClr val="1C4076"/>
              </a:solidFill>
              <a:effectLst/>
              <a:uLnTx/>
              <a:uFillTx/>
              <a:latin typeface="Georgia" pitchFamily="18" charset="0"/>
              <a:ea typeface="ＭＳ Ｐゴシック" pitchFamily="-76" charset="-128"/>
              <a:cs typeface="+mj-cs"/>
            </a:endParaRPr>
          </a:p>
        </p:txBody>
      </p:sp>
      <p:sp>
        <p:nvSpPr>
          <p:cNvPr id="9" name="Rectangle 3"/>
          <p:cNvSpPr txBox="1">
            <a:spLocks noChangeArrowheads="1"/>
          </p:cNvSpPr>
          <p:nvPr/>
        </p:nvSpPr>
        <p:spPr>
          <a:xfrm>
            <a:off x="0" y="3429000"/>
            <a:ext cx="9144000" cy="838200"/>
          </a:xfrm>
          <a:prstGeom prst="rect">
            <a:avLst/>
          </a:prstGeom>
          <a:noFill/>
          <a:ln>
            <a:noFill/>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000" dirty="0" smtClean="0">
                <a:solidFill>
                  <a:srgbClr val="B42025"/>
                </a:solidFill>
                <a:latin typeface="Georgia" pitchFamily="18" charset="0"/>
                <a:ea typeface="ＭＳ Ｐゴシック" pitchFamily="-76" charset="-128"/>
                <a:cs typeface="+mj-cs"/>
              </a:rPr>
              <a:t>www.vasculardisease.org/venousdiseasecoalition/</a:t>
            </a:r>
            <a:endParaRPr kumimoji="0" lang="en-US" sz="3000" i="0" u="none" strike="noStrike" kern="1200" cap="none" spc="0" normalizeH="0" baseline="0" noProof="0" dirty="0" smtClean="0">
              <a:ln>
                <a:noFill/>
              </a:ln>
              <a:solidFill>
                <a:srgbClr val="B42025"/>
              </a:solidFill>
              <a:effectLst/>
              <a:uLnTx/>
              <a:uFillTx/>
              <a:latin typeface="Georgia" pitchFamily="18" charset="0"/>
              <a:ea typeface="ＭＳ Ｐゴシック" pitchFamily="-76" charset="-128"/>
              <a:cs typeface="+mj-cs"/>
            </a:endParaRPr>
          </a:p>
        </p:txBody>
      </p:sp>
      <p:sp>
        <p:nvSpPr>
          <p:cNvPr id="11" name="TextBox 10"/>
          <p:cNvSpPr txBox="1"/>
          <p:nvPr/>
        </p:nvSpPr>
        <p:spPr>
          <a:xfrm>
            <a:off x="235505" y="5722203"/>
            <a:ext cx="5708095" cy="830997"/>
          </a:xfrm>
          <a:prstGeom prst="rect">
            <a:avLst/>
          </a:prstGeom>
          <a:noFill/>
        </p:spPr>
        <p:txBody>
          <a:bodyPr wrap="square" rtlCol="0">
            <a:spAutoFit/>
          </a:bodyPr>
          <a:lstStyle/>
          <a:p>
            <a:r>
              <a:rPr lang="en-US" sz="48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VTE </a:t>
            </a:r>
            <a:r>
              <a:rPr lang="en-US" sz="4000" b="1" spc="600" dirty="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a:t>
            </a:r>
            <a:r>
              <a:rPr lang="en-US" sz="4000" b="1" spc="600" dirty="0" smtClean="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oolkit</a:t>
            </a:r>
            <a:endParaRPr lang="en-US" sz="4000" b="1" spc="600" dirty="0">
              <a:solidFill>
                <a:srgbClr val="B42025"/>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grpSp>
        <p:nvGrpSpPr>
          <p:cNvPr id="2" name="Group 25"/>
          <p:cNvGrpSpPr/>
          <p:nvPr/>
        </p:nvGrpSpPr>
        <p:grpSpPr>
          <a:xfrm>
            <a:off x="-112837" y="0"/>
            <a:ext cx="9256837" cy="1280160"/>
            <a:chOff x="397057" y="0"/>
            <a:chExt cx="8739122" cy="1280160"/>
          </a:xfrm>
          <a:effectLst>
            <a:reflection blurRad="6350" stA="52000" endA="300" endPos="35000" dir="5400000" sy="-100000" algn="bl" rotWithShape="0"/>
          </a:effectLst>
        </p:grpSpPr>
        <p:pic>
          <p:nvPicPr>
            <p:cNvPr id="27" name="Picture 2"/>
            <p:cNvPicPr>
              <a:picLocks noChangeAspect="1" noChangeArrowheads="1"/>
            </p:cNvPicPr>
            <p:nvPr/>
          </p:nvPicPr>
          <p:blipFill>
            <a:blip r:embed="rId3" cstate="print"/>
            <a:srcRect/>
            <a:stretch>
              <a:fillRect/>
            </a:stretch>
          </p:blipFill>
          <p:spPr bwMode="auto">
            <a:xfrm>
              <a:off x="397057" y="0"/>
              <a:ext cx="1904984" cy="1268866"/>
            </a:xfrm>
            <a:prstGeom prst="rect">
              <a:avLst/>
            </a:prstGeom>
            <a:noFill/>
            <a:ln w="9525">
              <a:noFill/>
              <a:miter lim="800000"/>
              <a:headEnd/>
              <a:tailEnd/>
            </a:ln>
            <a:effectLst/>
          </p:spPr>
        </p:pic>
        <p:pic>
          <p:nvPicPr>
            <p:cNvPr id="28" name="Picture 3"/>
            <p:cNvPicPr>
              <a:picLocks noChangeAspect="1" noChangeArrowheads="1"/>
            </p:cNvPicPr>
            <p:nvPr/>
          </p:nvPicPr>
          <p:blipFill>
            <a:blip r:embed="rId4" cstate="print"/>
            <a:srcRect/>
            <a:stretch>
              <a:fillRect/>
            </a:stretch>
          </p:blipFill>
          <p:spPr bwMode="auto">
            <a:xfrm>
              <a:off x="2267437" y="0"/>
              <a:ext cx="1905000" cy="1268878"/>
            </a:xfrm>
            <a:prstGeom prst="rect">
              <a:avLst/>
            </a:prstGeom>
            <a:noFill/>
            <a:ln w="9525">
              <a:noFill/>
              <a:miter lim="800000"/>
              <a:headEnd/>
              <a:tailEnd/>
            </a:ln>
            <a:effectLst/>
          </p:spPr>
        </p:pic>
        <p:pic>
          <p:nvPicPr>
            <p:cNvPr id="29" name="Picture 4"/>
            <p:cNvPicPr>
              <a:picLocks noChangeAspect="1" noChangeArrowheads="1"/>
            </p:cNvPicPr>
            <p:nvPr/>
          </p:nvPicPr>
          <p:blipFill>
            <a:blip r:embed="rId5" cstate="print"/>
            <a:srcRect/>
            <a:stretch>
              <a:fillRect/>
            </a:stretch>
          </p:blipFill>
          <p:spPr bwMode="auto">
            <a:xfrm>
              <a:off x="4121414" y="0"/>
              <a:ext cx="1921419" cy="1280160"/>
            </a:xfrm>
            <a:prstGeom prst="rect">
              <a:avLst/>
            </a:prstGeom>
            <a:noFill/>
            <a:ln w="9525">
              <a:noFill/>
              <a:miter lim="800000"/>
              <a:headEnd/>
              <a:tailEnd/>
            </a:ln>
            <a:effectLst/>
          </p:spPr>
        </p:pic>
        <p:pic>
          <p:nvPicPr>
            <p:cNvPr id="30" name="Picture 7"/>
            <p:cNvPicPr>
              <a:picLocks noChangeAspect="1" noChangeArrowheads="1"/>
            </p:cNvPicPr>
            <p:nvPr/>
          </p:nvPicPr>
          <p:blipFill>
            <a:blip r:embed="rId6" cstate="print"/>
            <a:srcRect/>
            <a:stretch>
              <a:fillRect/>
            </a:stretch>
          </p:blipFill>
          <p:spPr bwMode="auto">
            <a:xfrm>
              <a:off x="5867400" y="1"/>
              <a:ext cx="1905000" cy="1269838"/>
            </a:xfrm>
            <a:prstGeom prst="rect">
              <a:avLst/>
            </a:prstGeom>
            <a:noFill/>
            <a:ln w="9525">
              <a:noFill/>
              <a:miter lim="800000"/>
              <a:headEnd/>
              <a:tailEnd/>
            </a:ln>
            <a:effectLst/>
          </p:spPr>
        </p:pic>
        <p:pic>
          <p:nvPicPr>
            <p:cNvPr id="31" name="Picture 8"/>
            <p:cNvPicPr>
              <a:picLocks noChangeAspect="1" noChangeArrowheads="1"/>
            </p:cNvPicPr>
            <p:nvPr/>
          </p:nvPicPr>
          <p:blipFill>
            <a:blip r:embed="rId7" cstate="print"/>
            <a:srcRect/>
            <a:stretch>
              <a:fillRect/>
            </a:stretch>
          </p:blipFill>
          <p:spPr bwMode="auto">
            <a:xfrm>
              <a:off x="7543800" y="0"/>
              <a:ext cx="1592379" cy="1271016"/>
            </a:xfrm>
            <a:prstGeom prst="rect">
              <a:avLst/>
            </a:prstGeom>
            <a:noFill/>
            <a:ln w="9525">
              <a:noFill/>
              <a:miter lim="800000"/>
              <a:headEnd/>
              <a:tailEnd/>
            </a:ln>
            <a:effectLst/>
          </p:spPr>
        </p:pic>
        <p:pic>
          <p:nvPicPr>
            <p:cNvPr id="32" name="Picture 10"/>
            <p:cNvPicPr>
              <a:picLocks noChangeAspect="1" noChangeArrowheads="1"/>
            </p:cNvPicPr>
            <p:nvPr/>
          </p:nvPicPr>
          <p:blipFill>
            <a:blip r:embed="rId8" cstate="print"/>
            <a:srcRect/>
            <a:stretch>
              <a:fillRect/>
            </a:stretch>
          </p:blipFill>
          <p:spPr bwMode="auto">
            <a:xfrm>
              <a:off x="3966442" y="0"/>
              <a:ext cx="853440" cy="128016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341</Words>
  <Application>Microsoft Office PowerPoint</Application>
  <PresentationFormat>On-screen Show (4:3)</PresentationFormat>
  <Paragraphs>61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Rebecca Ferrell</dc:creator>
  <cp:lastModifiedBy>Rebecca Ferrell</cp:lastModifiedBy>
  <cp:revision>15</cp:revision>
  <dcterms:created xsi:type="dcterms:W3CDTF">2012-05-10T18:03:51Z</dcterms:created>
  <dcterms:modified xsi:type="dcterms:W3CDTF">2012-05-17T02:18:40Z</dcterms:modified>
</cp:coreProperties>
</file>