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3" r:id="rId2"/>
    <p:sldId id="325" r:id="rId3"/>
    <p:sldId id="348" r:id="rId4"/>
    <p:sldId id="349" r:id="rId5"/>
    <p:sldId id="350" r:id="rId6"/>
    <p:sldId id="351" r:id="rId7"/>
    <p:sldId id="29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025"/>
    <a:srgbClr val="1C4076"/>
    <a:srgbClr val="FECF57"/>
    <a:srgbClr val="000000"/>
    <a:srgbClr val="3F5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9409-33DE-4177-82BA-9516057A121F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101-8A86-4ECF-B0FA-EA9FC9027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76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Chapter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Ten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6891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Hypercoagulability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479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Thrombophilia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=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Hypercoagulability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38200" y="2899230"/>
            <a:ext cx="3505200" cy="212365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  <a:latin typeface="Georgia" pitchFamily="18" charset="0"/>
              </a:rPr>
              <a:t>  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Deficiencies of:</a:t>
            </a:r>
          </a:p>
          <a:p>
            <a:pPr eaLnBrk="0" hangingPunct="0">
              <a:buClr>
                <a:srgbClr val="B42025"/>
              </a:buClr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      </a:t>
            </a: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Antithrombin</a:t>
            </a:r>
            <a:endParaRPr lang="en-US" sz="22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buClr>
                <a:srgbClr val="B42025"/>
              </a:buClr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        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Protein C</a:t>
            </a:r>
          </a:p>
          <a:p>
            <a:pPr eaLnBrk="0" hangingPunct="0">
              <a:buClr>
                <a:srgbClr val="B42025"/>
              </a:buClr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        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Protein S</a:t>
            </a:r>
          </a:p>
          <a:p>
            <a:pPr eaLnBrk="0" hangingPunct="0">
              <a:buClr>
                <a:srgbClr val="B42025"/>
              </a:buClr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        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Heparin cofactor II</a:t>
            </a:r>
          </a:p>
          <a:p>
            <a:pPr eaLnBrk="0" hangingPunct="0">
              <a:buClr>
                <a:srgbClr val="B42025"/>
              </a:buClr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    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  <a:sym typeface="Symbol" pitchFamily="-59" charset="2"/>
              </a:rPr>
              <a:t>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Factor VIII, IX, XI, II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0" y="2899230"/>
            <a:ext cx="3733800" cy="212365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  <a:latin typeface="Georgia" pitchFamily="18" charset="0"/>
              </a:rPr>
              <a:t>  </a:t>
            </a: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Hyperhomocysteinemia</a:t>
            </a:r>
            <a:endParaRPr lang="en-US" sz="22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 </a:t>
            </a: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Fibrinolytic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dysfunction</a:t>
            </a:r>
            <a:endParaRPr lang="en-US" sz="2200" dirty="0">
              <a:solidFill>
                <a:srgbClr val="B42025"/>
              </a:solidFill>
              <a:latin typeface="Georgia" pitchFamily="18" charset="0"/>
              <a:sym typeface="Symbol" pitchFamily="-59" charset="2"/>
            </a:endParaRPr>
          </a:p>
          <a:p>
            <a:pPr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 </a:t>
            </a: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Myeloprolif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. disorders:</a:t>
            </a:r>
          </a:p>
          <a:p>
            <a:pPr eaLnBrk="0" hangingPunct="0">
              <a:buClr>
                <a:srgbClr val="B42025"/>
              </a:buClr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         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- PRV, ET</a:t>
            </a:r>
          </a:p>
          <a:p>
            <a:pPr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 </a:t>
            </a: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Dysfibrinogenemia</a:t>
            </a:r>
            <a:endParaRPr lang="en-US" sz="22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 DIC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7400" y="1037926"/>
            <a:ext cx="5029200" cy="178510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1C4076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Georgia" pitchFamily="18" charset="0"/>
              </a:rPr>
              <a:t>  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Factor V Leiden </a:t>
            </a:r>
          </a:p>
          <a:p>
            <a:pPr eaLnBrk="0" hangingPunct="0">
              <a:buClr>
                <a:srgbClr val="1C4076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 </a:t>
            </a:r>
            <a:r>
              <a:rPr lang="en-US" sz="2200" dirty="0" err="1">
                <a:solidFill>
                  <a:srgbClr val="1C4076"/>
                </a:solidFill>
                <a:latin typeface="Georgia" pitchFamily="18" charset="0"/>
              </a:rPr>
              <a:t>Prothrombin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20210A variant</a:t>
            </a:r>
          </a:p>
          <a:p>
            <a:pPr eaLnBrk="0" hangingPunct="0">
              <a:buClr>
                <a:srgbClr val="1C4076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 </a:t>
            </a:r>
            <a:r>
              <a:rPr lang="en-US" sz="2200" dirty="0" err="1">
                <a:solidFill>
                  <a:srgbClr val="1C4076"/>
                </a:solidFill>
                <a:latin typeface="Georgia" pitchFamily="18" charset="0"/>
              </a:rPr>
              <a:t>Antiphospholipid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rgbClr val="1C4076"/>
                </a:solidFill>
                <a:latin typeface="Georgia" pitchFamily="18" charset="0"/>
              </a:rPr>
              <a:t>Ab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syndrome</a:t>
            </a:r>
          </a:p>
          <a:p>
            <a:pPr eaLnBrk="0" hangingPunct="0">
              <a:buClr>
                <a:srgbClr val="1C4076"/>
              </a:buClr>
            </a:pP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     - lupus anticoagulant</a:t>
            </a:r>
          </a:p>
          <a:p>
            <a:pPr eaLnBrk="0" hangingPunct="0">
              <a:buClr>
                <a:srgbClr val="1C4076"/>
              </a:buClr>
            </a:pP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     - </a:t>
            </a:r>
            <a:r>
              <a:rPr lang="en-US" sz="2200" dirty="0" err="1">
                <a:solidFill>
                  <a:srgbClr val="1C4076"/>
                </a:solidFill>
                <a:latin typeface="Georgia" pitchFamily="18" charset="0"/>
              </a:rPr>
              <a:t>anticardiolipin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antibody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5024735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DIC = disseminated </a:t>
            </a:r>
            <a:r>
              <a:rPr lang="en-US" sz="1200" dirty="0" err="1" smtClean="0">
                <a:solidFill>
                  <a:srgbClr val="1C4076"/>
                </a:solidFill>
                <a:latin typeface="Georgia" pitchFamily="18" charset="0"/>
              </a:rPr>
              <a:t>intravscular</a:t>
            </a:r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 coagulation; </a:t>
            </a:r>
          </a:p>
          <a:p>
            <a:pPr algn="ctr"/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ET = essential </a:t>
            </a:r>
            <a:r>
              <a:rPr lang="en-US" sz="1200" dirty="0" err="1" smtClean="0">
                <a:solidFill>
                  <a:srgbClr val="1C4076"/>
                </a:solidFill>
                <a:latin typeface="Georgia" pitchFamily="18" charset="0"/>
              </a:rPr>
              <a:t>thrombocytosis</a:t>
            </a:r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; PRV = </a:t>
            </a:r>
            <a:r>
              <a:rPr lang="en-US" sz="1200" dirty="0" err="1" smtClean="0">
                <a:solidFill>
                  <a:srgbClr val="1C4076"/>
                </a:solidFill>
                <a:latin typeface="Georgia" pitchFamily="18" charset="0"/>
              </a:rPr>
              <a:t>polycythemia</a:t>
            </a:r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1200" dirty="0" err="1" smtClean="0">
                <a:solidFill>
                  <a:srgbClr val="1C4076"/>
                </a:solidFill>
                <a:latin typeface="Georgia" pitchFamily="18" charset="0"/>
              </a:rPr>
              <a:t>rubra</a:t>
            </a:r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1200" dirty="0" err="1" smtClean="0">
                <a:solidFill>
                  <a:srgbClr val="1C4076"/>
                </a:solidFill>
                <a:latin typeface="Georgia" pitchFamily="18" charset="0"/>
              </a:rPr>
              <a:t>vera</a:t>
            </a:r>
            <a:endParaRPr lang="en-US" sz="1200" dirty="0">
              <a:solidFill>
                <a:srgbClr val="1C407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76942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Which patients have an increased risk of having a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hypercoagulable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state?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9525" y="646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>
              <a:latin typeface="Times New Roman" pitchFamily="-59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-838200" y="1494943"/>
            <a:ext cx="9525000" cy="27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Unprovoked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VTE at a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young age</a:t>
            </a:r>
          </a:p>
          <a:p>
            <a:pPr lvl="3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Recurrent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, unprovoked VTE events</a:t>
            </a:r>
          </a:p>
          <a:p>
            <a:pPr lvl="3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VTE with positive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family history</a:t>
            </a:r>
          </a:p>
          <a:p>
            <a:pPr lvl="3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VTE at an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unusual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site</a:t>
            </a:r>
          </a:p>
          <a:p>
            <a:pPr lvl="1" eaLnBrk="0" hangingPunct="0">
              <a:spcAft>
                <a:spcPts val="600"/>
              </a:spcAft>
              <a:buClr>
                <a:srgbClr val="B42025"/>
              </a:buClr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	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15000"/>
              </a:spcBef>
              <a:buClr>
                <a:srgbClr val="B42025"/>
              </a:buClr>
              <a:buFont typeface="Arial" pitchFamily="34" charset="0"/>
              <a:buChar char="•"/>
            </a:pP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76942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Which patients have an increased risk of having a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hypercoagulable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state?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9525" y="646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>
              <a:latin typeface="Times New Roman" pitchFamily="-59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-838200" y="1494943"/>
            <a:ext cx="9525000" cy="52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Unprovoked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VTE at a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young age</a:t>
            </a:r>
          </a:p>
          <a:p>
            <a:pPr lvl="3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Recurrent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, unprovoked VTE events</a:t>
            </a:r>
          </a:p>
          <a:p>
            <a:pPr lvl="3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VTE with positive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family history</a:t>
            </a:r>
          </a:p>
          <a:p>
            <a:pPr lvl="3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VTE at an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unusual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site</a:t>
            </a:r>
          </a:p>
          <a:p>
            <a:pPr lvl="1" eaLnBrk="0" hangingPunct="0">
              <a:spcAft>
                <a:spcPts val="600"/>
              </a:spcAft>
              <a:buClr>
                <a:srgbClr val="B42025"/>
              </a:buClr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	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    AND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ALSO  </a:t>
            </a:r>
          </a:p>
          <a:p>
            <a:pPr marL="1654175" lvl="2" indent="-274638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Any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unprovoked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VTE event</a:t>
            </a:r>
          </a:p>
          <a:p>
            <a:pPr marL="1654175" lvl="2" indent="-274638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VTE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with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minor risk factor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such as BCP,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HRT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, pregnancy, travel, 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bedrest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only</a:t>
            </a:r>
          </a:p>
          <a:p>
            <a:pPr marL="1654175" lvl="2" indent="-274638" eaLnBrk="0" hangingPunct="0"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Unexplained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, recurrent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pregnancy losses</a:t>
            </a:r>
          </a:p>
          <a:p>
            <a:pPr lvl="3" eaLnBrk="0" hangingPunct="0">
              <a:spcBef>
                <a:spcPts val="12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ct val="15000"/>
              </a:spcBef>
              <a:buClr>
                <a:srgbClr val="B42025"/>
              </a:buClr>
              <a:buFont typeface="Arial" pitchFamily="34" charset="0"/>
              <a:buChar char="•"/>
            </a:pP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76942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General Indications for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Hypercoagulability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Testing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9525" y="646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>
              <a:latin typeface="Times New Roman" pitchFamily="-59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hangingPunct="0">
              <a:spcBef>
                <a:spcPts val="0"/>
              </a:spcBef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ONLY </a:t>
            </a:r>
            <a:r>
              <a:rPr lang="en-US" sz="2800" b="1" dirty="0">
                <a:solidFill>
                  <a:srgbClr val="B42025"/>
                </a:solidFill>
                <a:latin typeface="Georgia" pitchFamily="18" charset="0"/>
              </a:rPr>
              <a:t>if patient management will be </a:t>
            </a:r>
            <a:endParaRPr lang="en-US" sz="2800" b="1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457200" indent="-457200" algn="ctr" eaLnBrk="0" hangingPunct="0">
              <a:spcBef>
                <a:spcPts val="0"/>
              </a:spcBef>
            </a:pP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</a:rPr>
              <a:t>affected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by the 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result:</a:t>
            </a:r>
          </a:p>
          <a:p>
            <a:pPr marL="457200" indent="-457200" eaLnBrk="0" hangingPunct="0">
              <a:spcBef>
                <a:spcPts val="0"/>
              </a:spcBef>
              <a:tabLst>
                <a:tab pos="7720013" algn="ctr"/>
              </a:tabLst>
            </a:pPr>
            <a:r>
              <a:rPr lang="en-US" b="1" dirty="0" smtClean="0">
                <a:solidFill>
                  <a:srgbClr val="00B0F0"/>
                </a:solidFill>
                <a:latin typeface="Georgia" pitchFamily="18" charset="0"/>
              </a:rPr>
              <a:t>		</a:t>
            </a:r>
            <a:r>
              <a:rPr lang="en-US" sz="2000" b="1" dirty="0" smtClean="0">
                <a:solidFill>
                  <a:srgbClr val="1C4076"/>
                </a:solidFill>
                <a:latin typeface="Georgia" pitchFamily="18" charset="0"/>
              </a:rPr>
              <a:t>Management</a:t>
            </a:r>
          </a:p>
          <a:p>
            <a:pPr marL="457200" indent="-457200" eaLnBrk="0" hangingPunct="0">
              <a:spcBef>
                <a:spcPts val="0"/>
              </a:spcBef>
              <a:tabLst>
                <a:tab pos="7720013" algn="ctr"/>
              </a:tabLst>
            </a:pPr>
            <a:r>
              <a:rPr lang="en-US" sz="2000" b="1" dirty="0" smtClean="0">
                <a:solidFill>
                  <a:srgbClr val="1C4076"/>
                </a:solidFill>
                <a:latin typeface="Georgia" pitchFamily="18" charset="0"/>
              </a:rPr>
              <a:t>		</a:t>
            </a:r>
            <a:r>
              <a:rPr lang="en-US" sz="2000" b="1" u="sng" dirty="0" smtClean="0">
                <a:solidFill>
                  <a:srgbClr val="1C4076"/>
                </a:solidFill>
                <a:latin typeface="Georgia" pitchFamily="18" charset="0"/>
              </a:rPr>
              <a:t>affected?</a:t>
            </a:r>
          </a:p>
          <a:p>
            <a:pPr marL="971550" lvl="1" indent="-514350" eaLnBrk="0" hangingPunct="0">
              <a:buFont typeface="+mj-lt"/>
              <a:buAutoNum type="arabicPeriod"/>
              <a:tabLst>
                <a:tab pos="6865938" algn="l"/>
                <a:tab pos="7780338" algn="ctr"/>
              </a:tabLst>
            </a:pPr>
            <a:r>
              <a:rPr lang="en-US" sz="2600" u="sng" dirty="0">
                <a:solidFill>
                  <a:srgbClr val="B42025"/>
                </a:solidFill>
                <a:latin typeface="Georgia" pitchFamily="18" charset="0"/>
              </a:rPr>
              <a:t>D</a:t>
            </a:r>
            <a:r>
              <a:rPr lang="en-US" sz="2600" u="sng" dirty="0" smtClean="0">
                <a:solidFill>
                  <a:srgbClr val="B42025"/>
                </a:solidFill>
                <a:latin typeface="Georgia" pitchFamily="18" charset="0"/>
              </a:rPr>
              <a:t>uration </a:t>
            </a:r>
            <a:r>
              <a:rPr lang="en-US" sz="2600" u="sng" dirty="0">
                <a:solidFill>
                  <a:srgbClr val="B42025"/>
                </a:solidFill>
                <a:latin typeface="Georgia" pitchFamily="18" charset="0"/>
              </a:rPr>
              <a:t>of </a:t>
            </a:r>
            <a:r>
              <a:rPr lang="en-US" sz="2600" u="sng" dirty="0" smtClean="0">
                <a:solidFill>
                  <a:srgbClr val="B42025"/>
                </a:solidFill>
                <a:latin typeface="Georgia" pitchFamily="18" charset="0"/>
              </a:rPr>
              <a:t>anticoagulation</a:t>
            </a:r>
            <a:r>
              <a:rPr lang="en-US" sz="2600" dirty="0" smtClean="0">
                <a:solidFill>
                  <a:schemeClr val="accent3"/>
                </a:solidFill>
                <a:latin typeface="Georgia" pitchFamily="18" charset="0"/>
              </a:rPr>
              <a:t>		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(rarely)</a:t>
            </a:r>
            <a:endParaRPr lang="en-US" sz="2200" dirty="0">
              <a:solidFill>
                <a:srgbClr val="1C4076"/>
              </a:solidFill>
              <a:latin typeface="Georgia" pitchFamily="18" charset="0"/>
            </a:endParaRPr>
          </a:p>
          <a:p>
            <a:pPr marL="971550" lvl="1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6865938" algn="l"/>
                <a:tab pos="7780338" algn="ctr"/>
              </a:tabLst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Another </a:t>
            </a:r>
            <a:r>
              <a:rPr lang="en-US" sz="2600" u="sng" dirty="0">
                <a:solidFill>
                  <a:srgbClr val="B42025"/>
                </a:solidFill>
                <a:latin typeface="Georgia" pitchFamily="18" charset="0"/>
              </a:rPr>
              <a:t>medical intervention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</a:t>
            </a:r>
          </a:p>
          <a:p>
            <a:pPr marL="1885950" lvl="3" indent="-514350" eaLnBrk="0" hangingPunct="0">
              <a:buFont typeface="Arial" pitchFamily="34" charset="0"/>
              <a:buChar char="−"/>
              <a:tabLst>
                <a:tab pos="6865938" algn="l"/>
                <a:tab pos="7780338" algn="ctr"/>
              </a:tabLst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pregnancy prophylaxis</a:t>
            </a:r>
            <a:r>
              <a:rPr lang="en-US" sz="2600" dirty="0" smtClean="0">
                <a:solidFill>
                  <a:schemeClr val="accent3"/>
                </a:solidFill>
                <a:latin typeface="Georgia" pitchFamily="18" charset="0"/>
              </a:rPr>
              <a:t>		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(sometimes)</a:t>
            </a:r>
            <a:endParaRPr lang="en-US" sz="2200" dirty="0">
              <a:solidFill>
                <a:srgbClr val="1C4076"/>
              </a:solidFill>
              <a:latin typeface="Georgia" pitchFamily="18" charset="0"/>
            </a:endParaRPr>
          </a:p>
          <a:p>
            <a:pPr marL="1885950" lvl="3" indent="-514350" eaLnBrk="0" hangingPunct="0">
              <a:buFont typeface="Arial" pitchFamily="34" charset="0"/>
              <a:buChar char="−"/>
              <a:tabLst>
                <a:tab pos="6865938" algn="l"/>
                <a:tab pos="7780338" algn="ctr"/>
              </a:tabLst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BCP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, HRT 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avoidance</a:t>
            </a:r>
            <a:r>
              <a:rPr lang="en-US" sz="2600" dirty="0" smtClean="0">
                <a:solidFill>
                  <a:schemeClr val="accent3"/>
                </a:solidFill>
                <a:latin typeface="Georgia" pitchFamily="18" charset="0"/>
              </a:rPr>
              <a:t>	</a:t>
            </a:r>
            <a:r>
              <a:rPr lang="en-US" sz="2200" dirty="0" smtClean="0">
                <a:solidFill>
                  <a:schemeClr val="accent3"/>
                </a:solidFill>
                <a:latin typeface="Georgia" pitchFamily="18" charset="0"/>
              </a:rPr>
              <a:t>	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(possibly)</a:t>
            </a:r>
          </a:p>
          <a:p>
            <a:pPr marL="971550" lvl="1" indent="-514350" eaLnBrk="0" hangingPunct="0">
              <a:buFont typeface="+mj-lt"/>
              <a:buAutoNum type="arabicPeriod"/>
              <a:tabLst>
                <a:tab pos="6865938" algn="l"/>
                <a:tab pos="7780338" algn="ctr"/>
              </a:tabLst>
            </a:pPr>
            <a:r>
              <a:rPr lang="en-US" sz="2600" u="sng" dirty="0" smtClean="0">
                <a:solidFill>
                  <a:srgbClr val="B42025"/>
                </a:solidFill>
                <a:latin typeface="Georgia" pitchFamily="18" charset="0"/>
              </a:rPr>
              <a:t>Family </a:t>
            </a:r>
            <a:r>
              <a:rPr lang="en-US" sz="2600" u="sng" dirty="0" smtClean="0">
                <a:solidFill>
                  <a:srgbClr val="B42025"/>
                </a:solidFill>
                <a:latin typeface="Georgia" pitchFamily="18" charset="0"/>
              </a:rPr>
              <a:t>counseling</a:t>
            </a:r>
            <a:r>
              <a:rPr lang="en-US" sz="2200" dirty="0" smtClean="0">
                <a:solidFill>
                  <a:schemeClr val="accent3"/>
                </a:solidFill>
                <a:latin typeface="Georgia" pitchFamily="18" charset="0"/>
              </a:rPr>
              <a:t>	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(virtually never)</a:t>
            </a:r>
            <a:endParaRPr lang="en-US" sz="2200" dirty="0">
              <a:solidFill>
                <a:srgbClr val="1C407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76942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Principles of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Hypercoagulability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Testing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9525" y="646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>
              <a:latin typeface="Times New Roman" pitchFamily="-59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52400" y="1447800"/>
            <a:ext cx="9144000" cy="3710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1371600" lvl="2" indent="-457200" eaLnBrk="0" hangingPunct="0">
              <a:lnSpc>
                <a:spcPct val="115000"/>
              </a:lnSpc>
              <a:spcBef>
                <a:spcPct val="25000"/>
              </a:spcBef>
              <a:buFontTx/>
              <a:buAutoNum type="arabicPeriod"/>
            </a:pP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Should only by </a:t>
            </a:r>
            <a:r>
              <a:rPr lang="en-US" sz="2600" b="1" u="sng" dirty="0">
                <a:solidFill>
                  <a:srgbClr val="B42025"/>
                </a:solidFill>
                <a:latin typeface="Georgia" pitchFamily="18" charset="0"/>
              </a:rPr>
              <a:t>done by experts</a:t>
            </a:r>
          </a:p>
          <a:p>
            <a:pPr marL="1371600" lvl="2" indent="-457200" eaLnBrk="0" hangingPunct="0">
              <a:lnSpc>
                <a:spcPct val="115000"/>
              </a:lnSpc>
            </a:pP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	- both in </a:t>
            </a:r>
            <a:r>
              <a:rPr lang="en-US" sz="2600" dirty="0" err="1">
                <a:solidFill>
                  <a:srgbClr val="B42025"/>
                </a:solidFill>
                <a:latin typeface="Georgia" pitchFamily="18" charset="0"/>
              </a:rPr>
              <a:t>hypercoagulability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+ in the provision</a:t>
            </a:r>
          </a:p>
          <a:p>
            <a:pPr marL="1371600" lvl="2" indent="-457200" eaLnBrk="0" hangingPunct="0">
              <a:lnSpc>
                <a:spcPct val="115000"/>
              </a:lnSpc>
            </a:pP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      of evidence-based patient counseling</a:t>
            </a:r>
          </a:p>
          <a:p>
            <a:pPr marL="1371600" lvl="2" indent="-457200" eaLnBrk="0" hangingPunct="0">
              <a:lnSpc>
                <a:spcPct val="115000"/>
              </a:lnSpc>
              <a:spcBef>
                <a:spcPct val="25000"/>
              </a:spcBef>
            </a:pP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2.  Only if </a:t>
            </a:r>
            <a:r>
              <a:rPr lang="en-US" sz="2600" b="1" u="sng" dirty="0">
                <a:solidFill>
                  <a:srgbClr val="B42025"/>
                </a:solidFill>
                <a:latin typeface="Georgia" pitchFamily="18" charset="0"/>
              </a:rPr>
              <a:t>management is (should be) affected</a:t>
            </a: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 by the result = rare</a:t>
            </a:r>
          </a:p>
          <a:p>
            <a:pPr marL="1371600" lvl="2" indent="-457200" eaLnBrk="0" hangingPunct="0">
              <a:lnSpc>
                <a:spcPct val="115000"/>
              </a:lnSpc>
              <a:spcBef>
                <a:spcPct val="75000"/>
              </a:spcBef>
              <a:buFontTx/>
              <a:buAutoNum type="arabicPeriod" startAt="3"/>
            </a:pP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Almost never test </a:t>
            </a:r>
            <a:r>
              <a:rPr lang="en-US" sz="2600" b="1" u="sng" dirty="0">
                <a:solidFill>
                  <a:srgbClr val="B42025"/>
                </a:solidFill>
                <a:latin typeface="Georgia" pitchFamily="18" charset="0"/>
              </a:rPr>
              <a:t>relatives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</a:t>
            </a:r>
          </a:p>
          <a:p>
            <a:pPr marL="1371600" lvl="2" indent="-457200" eaLnBrk="0" hangingPunct="0">
              <a:lnSpc>
                <a:spcPct val="115000"/>
              </a:lnSpc>
            </a:pP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	- net harm generally greater than net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29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www.vasculardisease.org/venousdiseasecoalition/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205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Thrombophilia = Hypercoagulability </vt:lpstr>
      <vt:lpstr>Which patients have an increased risk of having a hypercoagulable state?</vt:lpstr>
      <vt:lpstr>Which patients have an increased risk of having a hypercoagulable state?</vt:lpstr>
      <vt:lpstr>General Indications for Hypercoagulability Testing</vt:lpstr>
      <vt:lpstr>Principles of Hypercoagulability Testing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Ferrell</dc:creator>
  <cp:lastModifiedBy>Rebecca Ferrell</cp:lastModifiedBy>
  <cp:revision>132</cp:revision>
  <dcterms:created xsi:type="dcterms:W3CDTF">2012-05-10T18:03:51Z</dcterms:created>
  <dcterms:modified xsi:type="dcterms:W3CDTF">2012-05-17T06:55:51Z</dcterms:modified>
</cp:coreProperties>
</file>