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83" r:id="rId2"/>
    <p:sldId id="325" r:id="rId3"/>
    <p:sldId id="353" r:id="rId4"/>
    <p:sldId id="354" r:id="rId5"/>
    <p:sldId id="355" r:id="rId6"/>
    <p:sldId id="356" r:id="rId7"/>
    <p:sldId id="358" r:id="rId8"/>
    <p:sldId id="357" r:id="rId9"/>
    <p:sldId id="359" r:id="rId10"/>
    <p:sldId id="360" r:id="rId11"/>
    <p:sldId id="361" r:id="rId12"/>
    <p:sldId id="362" r:id="rId13"/>
    <p:sldId id="363" r:id="rId14"/>
    <p:sldId id="365" r:id="rId15"/>
    <p:sldId id="366" r:id="rId16"/>
    <p:sldId id="364" r:id="rId17"/>
    <p:sldId id="368" r:id="rId18"/>
    <p:sldId id="367" r:id="rId19"/>
    <p:sldId id="369" r:id="rId20"/>
    <p:sldId id="371" r:id="rId21"/>
    <p:sldId id="370" r:id="rId22"/>
    <p:sldId id="372" r:id="rId23"/>
    <p:sldId id="373" r:id="rId24"/>
    <p:sldId id="374" r:id="rId25"/>
    <p:sldId id="375" r:id="rId26"/>
    <p:sldId id="377" r:id="rId27"/>
    <p:sldId id="376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7" r:id="rId37"/>
    <p:sldId id="386" r:id="rId38"/>
    <p:sldId id="388" r:id="rId39"/>
    <p:sldId id="389" r:id="rId40"/>
    <p:sldId id="391" r:id="rId41"/>
    <p:sldId id="390" r:id="rId42"/>
    <p:sldId id="392" r:id="rId43"/>
    <p:sldId id="394" r:id="rId44"/>
    <p:sldId id="393" r:id="rId45"/>
    <p:sldId id="29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1C4076"/>
    <a:srgbClr val="B42025"/>
    <a:srgbClr val="FFFF99"/>
    <a:srgbClr val="FECF57"/>
    <a:srgbClr val="000000"/>
    <a:srgbClr val="3F50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53921568627451"/>
          <c:y val="5.1229508196721285E-2"/>
          <c:w val="0.8946078431372545"/>
          <c:h val="0.76639344262295084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 THR</c:v>
                </c:pt>
              </c:strCache>
            </c:strRef>
          </c:tx>
          <c:spPr>
            <a:ln w="30614">
              <a:solidFill>
                <a:srgbClr val="FF0000"/>
              </a:solidFill>
              <a:prstDash val="solid"/>
            </a:ln>
          </c:spPr>
          <c:marker>
            <c:symbol val="square"/>
            <c:size val="4"/>
            <c:spPr>
              <a:noFill/>
              <a:ln w="7654">
                <a:noFill/>
              </a:ln>
            </c:spPr>
          </c:marker>
          <c:cat>
            <c:numRef>
              <c:f>Sheet1!$B$1:$O$1</c:f>
              <c:numCache>
                <c:formatCode>General</c:formatCode>
                <c:ptCount val="14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49</c:v>
                </c:pt>
                <c:pt idx="8">
                  <c:v>56</c:v>
                </c:pt>
                <c:pt idx="9">
                  <c:v>63</c:v>
                </c:pt>
                <c:pt idx="10">
                  <c:v>70</c:v>
                </c:pt>
                <c:pt idx="11">
                  <c:v>77</c:v>
                </c:pt>
                <c:pt idx="12">
                  <c:v>84</c:v>
                </c:pt>
                <c:pt idx="13">
                  <c:v>91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4"/>
                <c:pt idx="0">
                  <c:v>0</c:v>
                </c:pt>
                <c:pt idx="1">
                  <c:v>0.5</c:v>
                </c:pt>
                <c:pt idx="2">
                  <c:v>0.95000000000000051</c:v>
                </c:pt>
                <c:pt idx="3">
                  <c:v>1.6</c:v>
                </c:pt>
                <c:pt idx="4">
                  <c:v>2</c:v>
                </c:pt>
                <c:pt idx="5">
                  <c:v>2.15</c:v>
                </c:pt>
                <c:pt idx="6">
                  <c:v>2.4499999999999997</c:v>
                </c:pt>
                <c:pt idx="7">
                  <c:v>2.5</c:v>
                </c:pt>
                <c:pt idx="8">
                  <c:v>2.5499999999999998</c:v>
                </c:pt>
                <c:pt idx="9">
                  <c:v>2.6</c:v>
                </c:pt>
                <c:pt idx="10">
                  <c:v>2.65</c:v>
                </c:pt>
                <c:pt idx="11">
                  <c:v>2.7</c:v>
                </c:pt>
                <c:pt idx="12">
                  <c:v>2.75</c:v>
                </c:pt>
                <c:pt idx="13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TKR</c:v>
                </c:pt>
              </c:strCache>
            </c:strRef>
          </c:tx>
          <c:spPr>
            <a:ln w="30614">
              <a:solidFill>
                <a:srgbClr val="0000FF"/>
              </a:solidFill>
              <a:prstDash val="solid"/>
            </a:ln>
          </c:spPr>
          <c:marker>
            <c:symbol val="square"/>
            <c:size val="12"/>
            <c:spPr>
              <a:noFill/>
              <a:ln w="7654">
                <a:noFill/>
              </a:ln>
            </c:spPr>
          </c:marker>
          <c:cat>
            <c:numRef>
              <c:f>Sheet1!$B$1:$O$1</c:f>
              <c:numCache>
                <c:formatCode>General</c:formatCode>
                <c:ptCount val="14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49</c:v>
                </c:pt>
                <c:pt idx="8">
                  <c:v>56</c:v>
                </c:pt>
                <c:pt idx="9">
                  <c:v>63</c:v>
                </c:pt>
                <c:pt idx="10">
                  <c:v>70</c:v>
                </c:pt>
                <c:pt idx="11">
                  <c:v>77</c:v>
                </c:pt>
                <c:pt idx="12">
                  <c:v>84</c:v>
                </c:pt>
                <c:pt idx="13">
                  <c:v>91</c:v>
                </c:pt>
              </c:numCache>
            </c:numRef>
          </c:cat>
          <c:val>
            <c:numRef>
              <c:f>Sheet1!$B$3:$O$3</c:f>
              <c:numCache>
                <c:formatCode>General</c:formatCode>
                <c:ptCount val="14"/>
                <c:pt idx="0">
                  <c:v>0</c:v>
                </c:pt>
                <c:pt idx="1">
                  <c:v>0.95000000000000051</c:v>
                </c:pt>
                <c:pt idx="2">
                  <c:v>1.4</c:v>
                </c:pt>
                <c:pt idx="3">
                  <c:v>1.55</c:v>
                </c:pt>
                <c:pt idx="4">
                  <c:v>1.7500000000000002</c:v>
                </c:pt>
                <c:pt idx="5">
                  <c:v>1.8</c:v>
                </c:pt>
                <c:pt idx="6">
                  <c:v>1.85</c:v>
                </c:pt>
                <c:pt idx="7">
                  <c:v>1.9000000000000001</c:v>
                </c:pt>
                <c:pt idx="8">
                  <c:v>1.9500000000000008</c:v>
                </c:pt>
                <c:pt idx="9">
                  <c:v>2</c:v>
                </c:pt>
                <c:pt idx="10">
                  <c:v>2.0499999999999998</c:v>
                </c:pt>
                <c:pt idx="11">
                  <c:v>2.0499999999999998</c:v>
                </c:pt>
                <c:pt idx="12">
                  <c:v>2.0499999999999998</c:v>
                </c:pt>
                <c:pt idx="13">
                  <c:v>2.0499999999999998</c:v>
                </c:pt>
              </c:numCache>
            </c:numRef>
          </c:val>
        </c:ser>
        <c:marker val="1"/>
        <c:axId val="162857344"/>
        <c:axId val="169752064"/>
      </c:lineChart>
      <c:catAx>
        <c:axId val="162857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7" b="1" i="0" u="none" strike="noStrike" baseline="0">
                    <a:solidFill>
                      <a:srgbClr val="1C4076"/>
                    </a:solidFill>
                    <a:latin typeface="Georgia" pitchFamily="18" charset="0"/>
                    <a:ea typeface="Arial"/>
                    <a:cs typeface="Arial"/>
                  </a:defRPr>
                </a:pPr>
                <a:r>
                  <a:rPr lang="en-US">
                    <a:solidFill>
                      <a:srgbClr val="1C4076"/>
                    </a:solidFill>
                    <a:latin typeface="Georgia" pitchFamily="18" charset="0"/>
                  </a:rPr>
                  <a:t>Days</a:t>
                </a:r>
              </a:p>
            </c:rich>
          </c:tx>
          <c:layout>
            <c:manualLayout>
              <c:xMode val="edge"/>
              <c:yMode val="edge"/>
              <c:x val="0.50735294117647056"/>
              <c:y val="0.89549180327868938"/>
            </c:manualLayout>
          </c:layout>
          <c:spPr>
            <a:noFill/>
            <a:ln w="20409">
              <a:noFill/>
            </a:ln>
          </c:spPr>
        </c:title>
        <c:numFmt formatCode="General" sourceLinked="1"/>
        <c:tickLblPos val="nextTo"/>
        <c:spPr>
          <a:ln w="30614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964" b="1" i="0" u="none" strike="noStrike" baseline="0">
                <a:solidFill>
                  <a:srgbClr val="000080"/>
                </a:solidFill>
                <a:latin typeface="Georgia" pitchFamily="18" charset="0"/>
                <a:ea typeface="Arial"/>
                <a:cs typeface="Arial"/>
              </a:defRPr>
            </a:pPr>
            <a:endParaRPr lang="en-US"/>
          </a:p>
        </c:txPr>
        <c:crossAx val="169752064"/>
        <c:crosses val="autoZero"/>
        <c:auto val="1"/>
        <c:lblAlgn val="ctr"/>
        <c:lblOffset val="100"/>
        <c:tickLblSkip val="1"/>
        <c:tickMarkSkip val="1"/>
      </c:catAx>
      <c:valAx>
        <c:axId val="169752064"/>
        <c:scaling>
          <c:orientation val="minMax"/>
          <c:max val="3.5"/>
        </c:scaling>
        <c:axPos val="l"/>
        <c:title>
          <c:tx>
            <c:rich>
              <a:bodyPr/>
              <a:lstStyle/>
              <a:p>
                <a:pPr>
                  <a:defRPr sz="1500" b="1" i="0" u="none" strike="noStrike" baseline="0">
                    <a:solidFill>
                      <a:srgbClr val="000080"/>
                    </a:solidFill>
                    <a:latin typeface="Georgia" pitchFamily="18" charset="0"/>
                    <a:ea typeface="Arial"/>
                    <a:cs typeface="Arial"/>
                  </a:defRPr>
                </a:pPr>
                <a:r>
                  <a:rPr lang="en-US" sz="1500">
                    <a:latin typeface="Georgia" pitchFamily="18" charset="0"/>
                  </a:rPr>
                  <a:t>Thromboembolic events (%)</a:t>
                </a:r>
              </a:p>
            </c:rich>
          </c:tx>
          <c:layout>
            <c:manualLayout>
              <c:xMode val="edge"/>
              <c:yMode val="edge"/>
              <c:x val="0"/>
              <c:y val="4.3032786885245977E-2"/>
            </c:manualLayout>
          </c:layout>
          <c:spPr>
            <a:noFill/>
            <a:ln w="20409">
              <a:noFill/>
            </a:ln>
          </c:spPr>
        </c:title>
        <c:numFmt formatCode="0.0" sourceLinked="0"/>
        <c:tickLblPos val="nextTo"/>
        <c:spPr>
          <a:ln w="30614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884" b="1" i="0" u="none" strike="noStrike" baseline="0">
                <a:solidFill>
                  <a:srgbClr val="000080"/>
                </a:solidFill>
                <a:latin typeface="Georgia" pitchFamily="18" charset="0"/>
                <a:ea typeface="Arial"/>
                <a:cs typeface="Arial"/>
              </a:defRPr>
            </a:pPr>
            <a:endParaRPr lang="en-US"/>
          </a:p>
        </c:txPr>
        <c:crossAx val="162857344"/>
        <c:crosses val="autoZero"/>
        <c:crossBetween val="between"/>
        <c:minorUnit val="0.5"/>
      </c:valAx>
      <c:spPr>
        <a:noFill/>
        <a:ln w="20409">
          <a:noFill/>
        </a:ln>
      </c:spPr>
    </c:plotArea>
    <c:legend>
      <c:legendPos val="r"/>
      <c:layout>
        <c:manualLayout>
          <c:xMode val="edge"/>
          <c:yMode val="edge"/>
          <c:x val="0.28186274509803932"/>
          <c:y val="5.3278688524590147E-2"/>
          <c:w val="0.22426470588235312"/>
          <c:h val="0.11680327868852462"/>
        </c:manualLayout>
      </c:layout>
      <c:spPr>
        <a:noFill/>
        <a:ln w="20409">
          <a:noFill/>
        </a:ln>
      </c:spPr>
      <c:txPr>
        <a:bodyPr/>
        <a:lstStyle/>
        <a:p>
          <a:pPr>
            <a:defRPr sz="1181" b="1" i="0" u="none" strike="noStrike" baseline="0">
              <a:solidFill>
                <a:srgbClr val="333399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4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99409-33DE-4177-82BA-9516057A121F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1F101-8A86-4ECF-B0FA-EA9FC9027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076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4C71-3CA0-471C-8FC8-F320D74D7627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2098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C4076"/>
                </a:solidFill>
                <a:effectLst/>
                <a:uLnTx/>
                <a:uFillTx/>
                <a:latin typeface="Georgia" pitchFamily="18" charset="0"/>
                <a:ea typeface="ＭＳ Ｐゴシック" pitchFamily="-76" charset="-128"/>
                <a:cs typeface="+mj-cs"/>
              </a:rPr>
              <a:t>Chapter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C4076"/>
                </a:solidFill>
                <a:effectLst/>
                <a:uLnTx/>
                <a:uFillTx/>
                <a:latin typeface="Georgia" pitchFamily="18" charset="0"/>
                <a:ea typeface="ＭＳ Ｐゴシック" pitchFamily="-76" charset="-128"/>
                <a:cs typeface="+mj-cs"/>
              </a:rPr>
              <a:t>Twelve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Venous Disease Coalition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6891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Prevention of VTE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112837" y="0"/>
            <a:ext cx="9256837" cy="1280160"/>
            <a:chOff x="397057" y="0"/>
            <a:chExt cx="8739122" cy="128016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7" y="0"/>
              <a:ext cx="1904984" cy="126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437" y="0"/>
              <a:ext cx="1905000" cy="126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1414" y="0"/>
              <a:ext cx="1921419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"/>
              <a:ext cx="1905000" cy="12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0"/>
              <a:ext cx="1592379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6442" y="0"/>
              <a:ext cx="85344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745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8</a:t>
            </a:r>
            <a:r>
              <a:rPr lang="en-US" sz="4000" baseline="30000" dirty="0" smtClean="0">
                <a:solidFill>
                  <a:srgbClr val="1C4076"/>
                </a:solidFill>
                <a:latin typeface="Georgia" pitchFamily="18" charset="0"/>
              </a:rPr>
              <a:t>th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ACCP Guidelines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on Antithrombotic Therapy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999344"/>
            <a:ext cx="9144000" cy="24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31925" lvl="1" indent="-974725"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1C4076"/>
                </a:solidFill>
                <a:latin typeface="Georgia" pitchFamily="18" charset="0"/>
              </a:rPr>
              <a:t>1.2  VTE Prophylaxis Policy</a:t>
            </a:r>
          </a:p>
          <a:p>
            <a:pPr marL="1889125" lvl="2" indent="-974725" eaLnBrk="0" hangingPunct="0">
              <a:lnSpc>
                <a:spcPct val="120000"/>
              </a:lnSpc>
              <a:spcBef>
                <a:spcPct val="100000"/>
              </a:spcBef>
            </a:pP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1.2.1  We recommend that </a:t>
            </a:r>
            <a:r>
              <a:rPr lang="en-US" sz="2600" b="1" dirty="0">
                <a:solidFill>
                  <a:srgbClr val="B42025"/>
                </a:solidFill>
                <a:latin typeface="Georgia" pitchFamily="18" charset="0"/>
              </a:rPr>
              <a:t>every general hospital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 develop a </a:t>
            </a:r>
            <a:r>
              <a:rPr lang="en-US" sz="2600" b="1" dirty="0">
                <a:solidFill>
                  <a:srgbClr val="B42025"/>
                </a:solidFill>
                <a:latin typeface="Georgia" pitchFamily="18" charset="0"/>
              </a:rPr>
              <a:t>formal, active strategy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 that addresses the </a:t>
            </a:r>
            <a:r>
              <a:rPr lang="en-US" sz="2600" b="1" dirty="0">
                <a:solidFill>
                  <a:srgbClr val="B42025"/>
                </a:solidFill>
                <a:latin typeface="Georgia" pitchFamily="18" charset="0"/>
              </a:rPr>
              <a:t>prevention of VTE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 [Grade 1A</a:t>
            </a: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]</a:t>
            </a:r>
            <a:r>
              <a:rPr lang="en-US" sz="2600" b="1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endParaRPr lang="en-US" sz="2600" b="1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19611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Geerts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– Chest 2008;133:381S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88950" y="290286"/>
          <a:ext cx="730250" cy="990600"/>
        </p:xfrm>
        <a:graphic>
          <a:graphicData uri="http://schemas.openxmlformats.org/presentationml/2006/ole">
            <p:oleObj spid="_x0000_s2050" name="Scanned Photo" r:id="rId4" imgW="1876190" imgH="254285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745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How Can VTE be Prevented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in Hospitals?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05228" y="1894344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71600" lvl="2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Getting patients up and walking as early as possible helps . . . </a:t>
            </a:r>
          </a:p>
          <a:p>
            <a:pPr marL="1828800" lvl="3" indent="-457200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B42025"/>
                </a:solidFill>
                <a:latin typeface="Georgia" pitchFamily="18" charset="0"/>
              </a:rPr>
              <a:t>but this is not </a:t>
            </a:r>
            <a:r>
              <a:rPr lang="en-US" sz="2800" b="1" dirty="0" smtClean="0">
                <a:solidFill>
                  <a:srgbClr val="B42025"/>
                </a:solidFill>
                <a:latin typeface="Georgia" pitchFamily="18" charset="0"/>
              </a:rPr>
              <a:t>enough</a:t>
            </a:r>
            <a:endParaRPr lang="en-US" sz="2800" dirty="0">
              <a:solidFill>
                <a:srgbClr val="B42025"/>
              </a:solidFill>
              <a:latin typeface="Georgia" pitchFamily="18" charset="0"/>
            </a:endParaRPr>
          </a:p>
          <a:p>
            <a:pPr marL="1371600" lvl="2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Giving patients low doses of an anticoagulant every 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day</a:t>
            </a:r>
            <a:endParaRPr lang="en-US" sz="28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4791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The Myth of Mobility and DVT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542" y="1259061"/>
            <a:ext cx="8915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6125" lvl="1" indent="-288925">
              <a:spcBef>
                <a:spcPts val="18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Immobility ALONE rarely results in DVT</a:t>
            </a:r>
          </a:p>
          <a:p>
            <a:pPr marL="746125" lvl="1" indent="-288925">
              <a:spcBef>
                <a:spcPts val="18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Immobility does increase the risk of symptomatic VTE after another risk factor (surgery, trauma, acute medical illness, cancer,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etc.)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  <a:p>
            <a:pPr marL="746125" lvl="1" indent="-288925">
              <a:spcBef>
                <a:spcPts val="18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After another thrombosis insult, mobilization does NOT eliminate or substantially reduce the VTE risk for some time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3142" y="4495800"/>
            <a:ext cx="8001000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 algn="ctr"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  <a:latin typeface="Georgia" pitchFamily="18" charset="0"/>
                <a:sym typeface="Symbol" pitchFamily="-76" charset="2"/>
              </a:rPr>
              <a:t>The duration of prophylaxis should not be determined by mobility status alone</a:t>
            </a:r>
            <a:endParaRPr lang="en-US" sz="2400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Mechanical Methods of 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3625096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0"/>
              </a:spcBef>
            </a:pPr>
            <a:r>
              <a:rPr lang="en-US" sz="2200" dirty="0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If used properly, </a:t>
            </a:r>
            <a:r>
              <a:rPr lang="en-US" sz="2200" b="1" dirty="0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these methods work in </a:t>
            </a:r>
            <a:r>
              <a:rPr lang="en-US" sz="2200" b="1" u="sng" dirty="0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some</a:t>
            </a:r>
            <a:r>
              <a:rPr lang="en-US" sz="2200" b="1" dirty="0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 patient groups</a:t>
            </a:r>
            <a:r>
              <a:rPr lang="en-US" sz="2200" dirty="0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, </a:t>
            </a:r>
            <a:r>
              <a:rPr lang="en-US" sz="2200" dirty="0" smtClean="0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2200" u="sng" dirty="0" smtClean="0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but</a:t>
            </a:r>
            <a:endParaRPr lang="en-US" sz="2200" u="sng" dirty="0">
              <a:solidFill>
                <a:srgbClr val="1C4076"/>
              </a:solidFill>
              <a:latin typeface="Georgia" pitchFamily="18" charset="0"/>
              <a:cs typeface="Arial" pitchFamily="34" charset="0"/>
            </a:endParaRPr>
          </a:p>
          <a:p>
            <a:pPr marL="0" lvl="1" algn="ctr" eaLnBrk="0" hangingPunct="0">
              <a:spcBef>
                <a:spcPts val="0"/>
              </a:spcBef>
            </a:pPr>
            <a:r>
              <a:rPr lang="en-US" sz="2200" dirty="0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They generally </a:t>
            </a:r>
            <a:r>
              <a:rPr lang="en-US" sz="2200" b="1" dirty="0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don’t work as well as anticoagulants</a:t>
            </a:r>
            <a:r>
              <a:rPr lang="en-US" sz="2200" b="1" dirty="0" smtClean="0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,</a:t>
            </a:r>
          </a:p>
          <a:p>
            <a:pPr marL="0" lvl="1" algn="ctr" eaLnBrk="0" hangingPunct="0">
              <a:spcBef>
                <a:spcPts val="0"/>
              </a:spcBef>
            </a:pPr>
            <a:r>
              <a:rPr lang="en-US" sz="2200" u="sng" dirty="0" smtClean="0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and</a:t>
            </a:r>
            <a:endParaRPr lang="en-US" sz="2200" b="1" dirty="0">
              <a:solidFill>
                <a:srgbClr val="1C4076"/>
              </a:solidFill>
              <a:latin typeface="Georgia" pitchFamily="18" charset="0"/>
              <a:cs typeface="Arial" pitchFamily="34" charset="0"/>
            </a:endParaRPr>
          </a:p>
          <a:p>
            <a:pPr marL="0" lvl="1" algn="ctr" eaLnBrk="0" hangingPunct="0">
              <a:spcBef>
                <a:spcPts val="0"/>
              </a:spcBef>
            </a:pPr>
            <a:r>
              <a:rPr lang="en-US" sz="2200" dirty="0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They require a </a:t>
            </a:r>
            <a:r>
              <a:rPr lang="en-US" sz="2200" b="1" dirty="0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big effort to work </a:t>
            </a:r>
            <a:r>
              <a:rPr lang="en-US" sz="2200" dirty="0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at </a:t>
            </a:r>
            <a:r>
              <a:rPr lang="en-US" sz="2200" dirty="0" smtClean="0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all</a:t>
            </a:r>
            <a:endParaRPr lang="en-US" sz="2200" dirty="0">
              <a:solidFill>
                <a:srgbClr val="1C4076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2400" y="1476828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itchFamily="2" charset="2"/>
              <a:buChar char="ü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Graduated compression stockings (medical grade stockings, ?TEDS</a:t>
            </a:r>
            <a:r>
              <a:rPr lang="en-US" sz="2600" baseline="30000" dirty="0" smtClean="0">
                <a:solidFill>
                  <a:srgbClr val="B42025"/>
                </a:solidFill>
                <a:latin typeface="Georgia" pitchFamily="18" charset="0"/>
              </a:rPr>
              <a:t>TM</a:t>
            </a:r>
            <a:endParaRPr lang="en-US" sz="2600" dirty="0" smtClean="0">
              <a:solidFill>
                <a:srgbClr val="B42025"/>
              </a:solidFill>
              <a:latin typeface="Georgia" pitchFamily="18" charset="0"/>
            </a:endParaRP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Intermittent pneumatic compression devices (</a:t>
            </a:r>
            <a:r>
              <a:rPr lang="en-US" sz="2600" dirty="0" err="1" smtClean="0">
                <a:solidFill>
                  <a:srgbClr val="B42025"/>
                </a:solidFill>
                <a:latin typeface="Georgia" pitchFamily="18" charset="0"/>
              </a:rPr>
              <a:t>SCDs</a:t>
            </a:r>
            <a:r>
              <a:rPr lang="en-US" sz="2600" baseline="30000" dirty="0" err="1" smtClean="0">
                <a:solidFill>
                  <a:srgbClr val="B42025"/>
                </a:solidFill>
                <a:latin typeface="Georgia" pitchFamily="18" charset="0"/>
              </a:rPr>
              <a:t>TM</a:t>
            </a:r>
            <a:r>
              <a:rPr lang="en-US" sz="2600" baseline="30000" dirty="0" smtClean="0">
                <a:solidFill>
                  <a:srgbClr val="B42025"/>
                </a:solidFill>
                <a:latin typeface="Georgia" pitchFamily="18" charset="0"/>
              </a:rPr>
              <a:t>,</a:t>
            </a: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, leg squeezers)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Foot pumps</a:t>
            </a:r>
            <a:endParaRPr lang="en-US" sz="26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Mechanical Methods of 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3828" y="1799547"/>
            <a:ext cx="8534400" cy="2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6125" lvl="1" indent="-288925">
              <a:spcBef>
                <a:spcPct val="95000"/>
              </a:spcBef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Who should receive mechanical prophylaxis?</a:t>
            </a:r>
            <a:endParaRPr lang="en-US" sz="2800" dirty="0">
              <a:solidFill>
                <a:srgbClr val="B42025"/>
              </a:solidFill>
              <a:latin typeface="Georgia" pitchFamily="18" charset="0"/>
            </a:endParaRPr>
          </a:p>
          <a:p>
            <a:pPr marL="1428750" lvl="2" indent="-514350">
              <a:spcBef>
                <a:spcPct val="950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Patients at high risk for bleeding</a:t>
            </a:r>
          </a:p>
          <a:p>
            <a:pPr marL="1428750" lvl="2" indent="-514350">
              <a:spcBef>
                <a:spcPct val="950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? Along with an anticoagulant method to try to improve protection</a:t>
            </a:r>
            <a:endParaRPr lang="en-US" sz="28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Mechanical Methods of 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1598" y="1752600"/>
            <a:ext cx="8915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9538" lvl="2" indent="-465138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Ensure they fit properly</a:t>
            </a:r>
          </a:p>
          <a:p>
            <a:pPr marL="1379538" lvl="2" indent="-465138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Start ASAP</a:t>
            </a:r>
          </a:p>
          <a:p>
            <a:pPr marL="1379538" lvl="2" indent="-465138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Have on ~24 hours/day – only remove for leg washing and when patient is actually walking</a:t>
            </a:r>
          </a:p>
          <a:p>
            <a:pPr marL="1379538" lvl="2" indent="-465138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Ensure optimal compliance</a:t>
            </a:r>
          </a:p>
          <a:p>
            <a:pPr marL="1379538" lvl="2" indent="-465138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Only stop at discharge</a:t>
            </a:r>
            <a:endParaRPr lang="en-US" sz="28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745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Pharmacologic (anticoagulant)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Methods of 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106056" y="516708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B42025"/>
                </a:solidFill>
                <a:latin typeface="Georgia" pitchFamily="18" charset="0"/>
              </a:rPr>
              <a:t>*not approved in USA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51953"/>
            <a:ext cx="91440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lvl="1" indent="-53340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Low dose heparin /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minidose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heparin </a:t>
            </a:r>
          </a:p>
          <a:p>
            <a:pPr marL="1312863" lvl="2" indent="-307975">
              <a:spcBef>
                <a:spcPts val="300"/>
              </a:spcBef>
              <a:buClr>
                <a:srgbClr val="1C4076"/>
              </a:buClr>
              <a:buFont typeface="Arial" pitchFamily="34" charset="0"/>
              <a:buChar char="•"/>
            </a:pPr>
            <a:r>
              <a:rPr lang="en-US" sz="2000" dirty="0" err="1">
                <a:solidFill>
                  <a:srgbClr val="1C4076"/>
                </a:solidFill>
                <a:latin typeface="Georgia" pitchFamily="18" charset="0"/>
              </a:rPr>
              <a:t>heparin 5,000 U SC Q12H or Q8H</a:t>
            </a:r>
          </a:p>
          <a:p>
            <a:pPr marL="990600" lvl="1" indent="-53340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Low molecular weight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heparin</a:t>
            </a:r>
          </a:p>
          <a:p>
            <a:pPr marL="1312863" lvl="2" indent="-307975">
              <a:spcBef>
                <a:spcPts val="300"/>
              </a:spcBef>
              <a:buClr>
                <a:srgbClr val="1C4076"/>
              </a:buClr>
              <a:buFont typeface="Arial" pitchFamily="34" charset="0"/>
              <a:buChar char="•"/>
            </a:pPr>
            <a:r>
              <a:rPr lang="en-US" sz="2000" dirty="0" err="1">
                <a:solidFill>
                  <a:srgbClr val="1C4076"/>
                </a:solidFill>
                <a:latin typeface="Georgia" pitchFamily="18" charset="0"/>
              </a:rPr>
              <a:t>enoxaparin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(</a:t>
            </a:r>
            <a:r>
              <a:rPr lang="en-US" sz="2000" dirty="0" err="1">
                <a:solidFill>
                  <a:srgbClr val="1C4076"/>
                </a:solidFill>
                <a:latin typeface="Georgia" pitchFamily="18" charset="0"/>
              </a:rPr>
              <a:t>Lovenox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) 40 mg SC QD or 30 mg SC Q12H </a:t>
            </a:r>
          </a:p>
          <a:p>
            <a:pPr marL="1312863" lvl="2" indent="-307975">
              <a:spcBef>
                <a:spcPts val="300"/>
              </a:spcBef>
              <a:buClr>
                <a:srgbClr val="1C4076"/>
              </a:buClr>
              <a:buFont typeface="Arial" pitchFamily="34" charset="0"/>
              <a:buChar char="•"/>
            </a:pPr>
            <a:r>
              <a:rPr lang="en-US" sz="2000" dirty="0" err="1">
                <a:solidFill>
                  <a:srgbClr val="1C4076"/>
                </a:solidFill>
                <a:latin typeface="Georgia" pitchFamily="18" charset="0"/>
              </a:rPr>
              <a:t>dalteparin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(</a:t>
            </a:r>
            <a:r>
              <a:rPr lang="en-US" sz="2000" dirty="0" err="1">
                <a:solidFill>
                  <a:srgbClr val="1C4076"/>
                </a:solidFill>
                <a:latin typeface="Georgia" pitchFamily="18" charset="0"/>
              </a:rPr>
              <a:t>Fragmin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) 5,000 U SC QD </a:t>
            </a:r>
          </a:p>
          <a:p>
            <a:pPr marL="1312863" lvl="2" indent="-307975">
              <a:spcBef>
                <a:spcPts val="300"/>
              </a:spcBef>
              <a:buClr>
                <a:srgbClr val="1C4076"/>
              </a:buClr>
              <a:buFont typeface="Arial" pitchFamily="34" charset="0"/>
              <a:buChar char="•"/>
            </a:pPr>
            <a:r>
              <a:rPr lang="en-US" sz="2000" dirty="0" err="1">
                <a:solidFill>
                  <a:srgbClr val="1C4076"/>
                </a:solidFill>
                <a:latin typeface="Georgia" pitchFamily="18" charset="0"/>
              </a:rPr>
              <a:t>tinzaparin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(</a:t>
            </a:r>
            <a:r>
              <a:rPr lang="en-US" sz="2000" dirty="0" err="1">
                <a:solidFill>
                  <a:srgbClr val="1C4076"/>
                </a:solidFill>
                <a:latin typeface="Georgia" pitchFamily="18" charset="0"/>
              </a:rPr>
              <a:t>Innohep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) 3,500 or 4,500 U SC QD</a:t>
            </a:r>
          </a:p>
          <a:p>
            <a:pPr marL="990600" lvl="1" indent="-533400">
              <a:spcBef>
                <a:spcPts val="30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Fondaparinux</a:t>
            </a:r>
            <a:r>
              <a:rPr lang="en-US" sz="2400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(</a:t>
            </a:r>
            <a:r>
              <a:rPr lang="en-US" sz="2000" dirty="0" err="1">
                <a:solidFill>
                  <a:srgbClr val="1C4076"/>
                </a:solidFill>
                <a:latin typeface="Georgia" pitchFamily="18" charset="0"/>
              </a:rPr>
              <a:t>Arixtra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) 2.5 mg SC QD</a:t>
            </a:r>
          </a:p>
          <a:p>
            <a:pPr marL="990600" lvl="1" indent="-533400">
              <a:spcBef>
                <a:spcPts val="300"/>
              </a:spcBef>
              <a:buFont typeface="+mj-lt"/>
              <a:buAutoNum type="arabicPeriod"/>
            </a:pP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Warfarin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(Coumadin)</a:t>
            </a:r>
          </a:p>
          <a:p>
            <a:pPr marL="990600" lvl="1" indent="-53340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Oral Factor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Xa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inhibitors,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IIa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inhibitors</a:t>
            </a:r>
          </a:p>
          <a:p>
            <a:pPr marL="1312863" lvl="2" indent="-307975">
              <a:spcBef>
                <a:spcPts val="300"/>
              </a:spcBef>
              <a:buClr>
                <a:srgbClr val="1C4076"/>
              </a:buClr>
              <a:buFont typeface="Arial" pitchFamily="34" charset="0"/>
              <a:buChar char="•"/>
            </a:pPr>
            <a:r>
              <a:rPr lang="en-US" sz="2000" dirty="0" err="1">
                <a:solidFill>
                  <a:srgbClr val="1C4076"/>
                </a:solidFill>
                <a:latin typeface="Georgia" pitchFamily="18" charset="0"/>
              </a:rPr>
              <a:t>rivaroxaban (Xarelto), dabigatran (Pradax)*</a:t>
            </a:r>
          </a:p>
          <a:p>
            <a:pPr>
              <a:spcBef>
                <a:spcPts val="300"/>
              </a:spcBef>
            </a:pP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745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Pharmacologic (anticoagulant)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Methods of 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400628"/>
            <a:ext cx="9144000" cy="384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lvl="1" indent="-533400">
              <a:lnSpc>
                <a:spcPct val="12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Using Anticoagulant Prophylaxis:</a:t>
            </a:r>
          </a:p>
          <a:p>
            <a:pPr marL="1447800" lvl="2" indent="-533400">
              <a:lnSpc>
                <a:spcPct val="120000"/>
              </a:lnSpc>
              <a:spcBef>
                <a:spcPct val="25000"/>
              </a:spcBef>
              <a:buFontTx/>
              <a:buAutoNum type="arabicPeriod"/>
            </a:pP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Start as soon as safe - once bleeding stopped</a:t>
            </a:r>
          </a:p>
          <a:p>
            <a:pPr marL="1447800" lvl="2" indent="-533400">
              <a:lnSpc>
                <a:spcPct val="125000"/>
              </a:lnSpc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    - usually day after admission or surgery</a:t>
            </a:r>
          </a:p>
          <a:p>
            <a:pPr marL="1447800" lvl="2" indent="-533400">
              <a:lnSpc>
                <a:spcPct val="125000"/>
              </a:lnSpc>
              <a:buFontTx/>
              <a:buAutoNum type="arabicPeriod" startAt="2"/>
            </a:pP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Try to avoid missing any doses</a:t>
            </a:r>
          </a:p>
          <a:p>
            <a:pPr marL="1447800" lvl="2" indent="-533400">
              <a:lnSpc>
                <a:spcPct val="125000"/>
              </a:lnSpc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    - don’t hold for most procedures</a:t>
            </a:r>
          </a:p>
          <a:p>
            <a:pPr marL="1447800" lvl="2" indent="-533400">
              <a:lnSpc>
                <a:spcPct val="125000"/>
              </a:lnSpc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    - consider routine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qhs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dosing</a:t>
            </a:r>
          </a:p>
          <a:p>
            <a:pPr marL="1447800" lvl="2" indent="-533400">
              <a:lnSpc>
                <a:spcPct val="125000"/>
              </a:lnSpc>
            </a:pP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3.  </a:t>
            </a:r>
            <a:r>
              <a:rPr lang="en-US" sz="2400" b="1" dirty="0" smtClean="0">
                <a:solidFill>
                  <a:srgbClr val="B42025"/>
                </a:solidFill>
                <a:latin typeface="Georgia" pitchFamily="18" charset="0"/>
              </a:rPr>
              <a:t> Continue 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at least until discharge</a:t>
            </a:r>
          </a:p>
          <a:p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745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DVT Prophylaxis: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3 Patient Groups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5970" y="1585686"/>
            <a:ext cx="5638800" cy="9239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Font typeface="Symbol" pitchFamily="-76" charset="2"/>
              <a:buNone/>
            </a:pPr>
            <a:r>
              <a:rPr lang="en-US" sz="5400" b="1" dirty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5400" dirty="0">
                <a:solidFill>
                  <a:srgbClr val="1C4076"/>
                </a:solidFill>
                <a:latin typeface="Georgia" pitchFamily="18" charset="0"/>
              </a:rPr>
              <a:t>Low risk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5970" y="2895600"/>
            <a:ext cx="5638800" cy="9239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Font typeface="Symbol" pitchFamily="-76" charset="2"/>
              <a:buNone/>
            </a:pPr>
            <a:r>
              <a:rPr lang="en-US" sz="5400" b="1" dirty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5400" dirty="0">
                <a:solidFill>
                  <a:srgbClr val="1C4076"/>
                </a:solidFill>
                <a:latin typeface="Georgia" pitchFamily="18" charset="0"/>
              </a:rPr>
              <a:t>Moderate risk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5970" y="4181475"/>
            <a:ext cx="5638800" cy="923925"/>
          </a:xfrm>
          <a:prstGeom prst="rect">
            <a:avLst/>
          </a:prstGeom>
          <a:solidFill>
            <a:srgbClr val="6699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Font typeface="Symbol" pitchFamily="-76" charset="2"/>
              <a:buNone/>
            </a:pPr>
            <a:r>
              <a:rPr lang="en-US" sz="5400" b="1" dirty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5400" dirty="0">
                <a:solidFill>
                  <a:srgbClr val="1C4076"/>
                </a:solidFill>
                <a:latin typeface="Georgia" pitchFamily="18" charset="0"/>
              </a:rPr>
              <a:t>High risk</a:t>
            </a: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6397170" y="2819400"/>
            <a:ext cx="228600" cy="2362200"/>
          </a:xfrm>
          <a:prstGeom prst="rightBrace">
            <a:avLst>
              <a:gd name="adj1" fmla="val 86111"/>
              <a:gd name="adj2" fmla="val 50000"/>
            </a:avLst>
          </a:prstGeom>
          <a:noFill/>
          <a:ln w="38100">
            <a:solidFill>
              <a:srgbClr val="B420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701970" y="3597275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ROUTINE  prophylaxis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701970" y="1601561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NO prophylaxis</a:t>
            </a:r>
          </a:p>
        </p:txBody>
      </p:sp>
      <p:sp>
        <p:nvSpPr>
          <p:cNvPr id="15" name="AutoShape 9"/>
          <p:cNvSpPr>
            <a:spLocks/>
          </p:cNvSpPr>
          <p:nvPr/>
        </p:nvSpPr>
        <p:spPr bwMode="auto">
          <a:xfrm>
            <a:off x="6397170" y="1585686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38100">
            <a:solidFill>
              <a:srgbClr val="B420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0" y="52094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8th ACCP Conference on Antithrombotic Therapy - Chest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745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in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Moderate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Risk Medical or Surgical Patients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20577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8th ACCP Conference on Antithrombotic Therapy - Chest 2008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0" y="1582056"/>
            <a:ext cx="7772400" cy="3585597"/>
          </a:xfrm>
          <a:prstGeom prst="rect">
            <a:avLst/>
          </a:prstGeom>
          <a:noFill/>
          <a:ln w="9525">
            <a:solidFill>
              <a:srgbClr val="1C407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tabLst>
                <a:tab pos="1828800" algn="l"/>
                <a:tab pos="3148013" algn="l"/>
              </a:tabLst>
            </a:pP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Patients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</a:t>
            </a:r>
            <a:r>
              <a:rPr lang="en-US" sz="2400" u="sng" dirty="0" smtClean="0">
                <a:solidFill>
                  <a:srgbClr val="B42025"/>
                </a:solidFill>
                <a:latin typeface="Georgia" pitchFamily="18" charset="0"/>
              </a:rPr>
              <a:t>Medical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:	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bedrest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, sick</a:t>
            </a:r>
          </a:p>
          <a:p>
            <a:pPr>
              <a:spcBef>
                <a:spcPts val="600"/>
              </a:spcBef>
              <a:tabLst>
                <a:tab pos="1828800" algn="l"/>
                <a:tab pos="3148013" algn="l"/>
              </a:tabLst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</a:t>
            </a:r>
            <a:r>
              <a:rPr lang="en-US" sz="2400" u="sng" dirty="0" smtClean="0">
                <a:solidFill>
                  <a:srgbClr val="B42025"/>
                </a:solidFill>
                <a:latin typeface="Georgia" pitchFamily="18" charset="0"/>
              </a:rPr>
              <a:t>Surgical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:	general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,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gynecologic, urologic, </a:t>
            </a:r>
          </a:p>
          <a:p>
            <a:pPr>
              <a:spcBef>
                <a:spcPts val="600"/>
              </a:spcBef>
              <a:tabLst>
                <a:tab pos="1828800" algn="l"/>
                <a:tab pos="3148013" algn="l"/>
              </a:tabLst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		thoracic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, bariatric, neurosurgery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Options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-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Low molecular weight heparin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	- Low dose heparin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	-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Fondaparinux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	- Mechanical if high bleeding risk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Duration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Until discharge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85800" y="4677228"/>
            <a:ext cx="7772400" cy="0"/>
          </a:xfrm>
          <a:prstGeom prst="line">
            <a:avLst/>
          </a:prstGeom>
          <a:noFill/>
          <a:ln w="9525">
            <a:solidFill>
              <a:srgbClr val="1C4076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Georgia" pitchFamily="18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85800" y="2928258"/>
            <a:ext cx="7772400" cy="0"/>
          </a:xfrm>
          <a:prstGeom prst="line">
            <a:avLst/>
          </a:prstGeom>
          <a:noFill/>
          <a:ln w="9525">
            <a:solidFill>
              <a:srgbClr val="1C4076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4791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Symptomatic VTE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after Surgery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0" y="105228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 California Patient Discharge Database (N = 1,653,275)</a:t>
            </a:r>
          </a:p>
          <a:p>
            <a:pPr lvl="2"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 VTE during surgical admission or within 3 months</a:t>
            </a:r>
          </a:p>
          <a:p>
            <a:pPr lvl="2" eaLnBrk="0" hangingPunct="0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 </a:t>
            </a:r>
            <a:r>
              <a:rPr lang="en-US" sz="2000" dirty="0" err="1">
                <a:solidFill>
                  <a:srgbClr val="B42025"/>
                </a:solidFill>
                <a:latin typeface="Georgia" pitchFamily="18" charset="0"/>
              </a:rPr>
              <a:t>Thromboprophylaxis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data was not available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74662" y="2148114"/>
            <a:ext cx="4049713" cy="30931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200" b="1" dirty="0" smtClean="0">
                <a:solidFill>
                  <a:srgbClr val="1C4076"/>
                </a:solidFill>
                <a:latin typeface="Georgia" pitchFamily="18" charset="0"/>
              </a:rPr>
              <a:t>Benign </a:t>
            </a:r>
            <a:r>
              <a:rPr lang="en-US" sz="2200" b="1" dirty="0">
                <a:solidFill>
                  <a:srgbClr val="1C4076"/>
                </a:solidFill>
                <a:latin typeface="Georgia" pitchFamily="18" charset="0"/>
              </a:rPr>
              <a:t>disease</a:t>
            </a:r>
          </a:p>
          <a:p>
            <a:pPr eaLnBrk="0" hangingPunct="0">
              <a:spcBef>
                <a:spcPct val="65000"/>
              </a:spcBef>
              <a:tabLst>
                <a:tab pos="3208338" algn="l"/>
              </a:tabLst>
            </a:pP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Hip </a:t>
            </a:r>
            <a:r>
              <a:rPr lang="en-US" sz="2000" dirty="0" smtClean="0">
                <a:solidFill>
                  <a:srgbClr val="1C4076"/>
                </a:solidFill>
                <a:latin typeface="Georgia" pitchFamily="18" charset="0"/>
              </a:rPr>
              <a:t>replacement	2.4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%  </a:t>
            </a:r>
          </a:p>
          <a:p>
            <a:pPr eaLnBrk="0" hangingPunct="0">
              <a:tabLst>
                <a:tab pos="3208338" algn="l"/>
              </a:tabLst>
            </a:pP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Craniotomy           </a:t>
            </a:r>
            <a:r>
              <a:rPr lang="en-US" sz="2000" dirty="0" smtClean="0">
                <a:solidFill>
                  <a:srgbClr val="1C4076"/>
                </a:solidFill>
                <a:latin typeface="Georgia" pitchFamily="18" charset="0"/>
              </a:rPr>
              <a:t>      	2.3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%</a:t>
            </a:r>
          </a:p>
          <a:p>
            <a:pPr eaLnBrk="0" hangingPunct="0">
              <a:tabLst>
                <a:tab pos="3208338" algn="l"/>
              </a:tabLst>
            </a:pP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Knee replacement   </a:t>
            </a:r>
            <a:r>
              <a:rPr lang="en-US" sz="2000" dirty="0" smtClean="0">
                <a:solidFill>
                  <a:srgbClr val="1C4076"/>
                </a:solidFill>
                <a:latin typeface="Georgia" pitchFamily="18" charset="0"/>
              </a:rPr>
              <a:t>   	1.7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%</a:t>
            </a:r>
          </a:p>
          <a:p>
            <a:pPr eaLnBrk="0" hangingPunct="0">
              <a:tabLst>
                <a:tab pos="3208338" algn="l"/>
              </a:tabLst>
            </a:pP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Coronary bypass	</a:t>
            </a:r>
            <a:r>
              <a:rPr lang="en-US" sz="2000" dirty="0" smtClean="0">
                <a:solidFill>
                  <a:srgbClr val="1C4076"/>
                </a:solidFill>
                <a:latin typeface="Georgia" pitchFamily="18" charset="0"/>
              </a:rPr>
              <a:t>1.1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%</a:t>
            </a:r>
          </a:p>
          <a:p>
            <a:pPr eaLnBrk="0" hangingPunct="0">
              <a:tabLst>
                <a:tab pos="3208338" algn="l"/>
              </a:tabLst>
            </a:pP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2000" dirty="0" err="1">
                <a:solidFill>
                  <a:srgbClr val="1C4076"/>
                </a:solidFill>
                <a:latin typeface="Georgia" pitchFamily="18" charset="0"/>
              </a:rPr>
              <a:t>Colectomy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                 </a:t>
            </a:r>
            <a:r>
              <a:rPr lang="en-US" sz="2000" dirty="0" smtClean="0">
                <a:solidFill>
                  <a:srgbClr val="1C4076"/>
                </a:solidFill>
                <a:latin typeface="Georgia" pitchFamily="18" charset="0"/>
              </a:rPr>
              <a:t>   	1.1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%</a:t>
            </a:r>
          </a:p>
          <a:p>
            <a:pPr eaLnBrk="0" hangingPunct="0">
              <a:tabLst>
                <a:tab pos="3149600" algn="l"/>
              </a:tabLst>
            </a:pP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Hysterectomy             </a:t>
            </a:r>
            <a:r>
              <a:rPr lang="en-US" sz="2000" dirty="0" smtClean="0">
                <a:solidFill>
                  <a:srgbClr val="1C4076"/>
                </a:solidFill>
                <a:latin typeface="Georgia" pitchFamily="18" charset="0"/>
              </a:rPr>
              <a:t>  	0.3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%</a:t>
            </a:r>
          </a:p>
          <a:p>
            <a:pPr eaLnBrk="0" hangingPunct="0">
              <a:tabLst>
                <a:tab pos="3149600" algn="l"/>
              </a:tabLst>
            </a:pP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TUR prostate              </a:t>
            </a:r>
            <a:r>
              <a:rPr lang="en-US" sz="2000" dirty="0" smtClean="0">
                <a:solidFill>
                  <a:srgbClr val="1C4076"/>
                </a:solidFill>
                <a:latin typeface="Georgia" pitchFamily="18" charset="0"/>
              </a:rPr>
              <a:t>   	0.3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%</a:t>
            </a:r>
          </a:p>
          <a:p>
            <a:pPr eaLnBrk="0" hangingPunct="0">
              <a:tabLst>
                <a:tab pos="3149600" algn="l"/>
              </a:tabLst>
            </a:pP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Lap. </a:t>
            </a:r>
            <a:r>
              <a:rPr lang="en-US" sz="2000" dirty="0" err="1">
                <a:solidFill>
                  <a:srgbClr val="1C4076"/>
                </a:solidFill>
                <a:latin typeface="Georgia" pitchFamily="18" charset="0"/>
              </a:rPr>
              <a:t>cholecystectomy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1C4076"/>
                </a:solidFill>
                <a:latin typeface="Georgia" pitchFamily="18" charset="0"/>
              </a:rPr>
              <a:t>  	0.2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%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724400" y="2148114"/>
            <a:ext cx="4056062" cy="24776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b="1" dirty="0" smtClean="0">
                <a:solidFill>
                  <a:srgbClr val="1C4076"/>
                </a:solidFill>
                <a:latin typeface="Georgia" pitchFamily="18" charset="0"/>
              </a:rPr>
              <a:t>Malignant </a:t>
            </a:r>
            <a:r>
              <a:rPr lang="en-US" sz="2200" b="1" dirty="0">
                <a:solidFill>
                  <a:srgbClr val="1C4076"/>
                </a:solidFill>
                <a:latin typeface="Georgia" pitchFamily="18" charset="0"/>
              </a:rPr>
              <a:t>disease</a:t>
            </a:r>
          </a:p>
          <a:p>
            <a:pPr eaLnBrk="0" hangingPunct="0">
              <a:spcBef>
                <a:spcPct val="65000"/>
              </a:spcBef>
              <a:tabLst>
                <a:tab pos="3090863" algn="l"/>
              </a:tabLst>
            </a:pP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Craniotomy            </a:t>
            </a:r>
            <a:r>
              <a:rPr lang="en-US" sz="2000" dirty="0" smtClean="0">
                <a:solidFill>
                  <a:srgbClr val="1C4076"/>
                </a:solidFill>
                <a:latin typeface="Georgia" pitchFamily="18" charset="0"/>
              </a:rPr>
              <a:t>        	3.6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%</a:t>
            </a:r>
          </a:p>
          <a:p>
            <a:pPr eaLnBrk="0" hangingPunct="0">
              <a:tabLst>
                <a:tab pos="3090863" algn="l"/>
              </a:tabLst>
            </a:pP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2000" dirty="0" err="1">
                <a:solidFill>
                  <a:srgbClr val="1C4076"/>
                </a:solidFill>
                <a:latin typeface="Georgia" pitchFamily="18" charset="0"/>
              </a:rPr>
              <a:t>Colectomy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	</a:t>
            </a:r>
            <a:r>
              <a:rPr lang="en-US" sz="2000" dirty="0" smtClean="0">
                <a:solidFill>
                  <a:srgbClr val="1C4076"/>
                </a:solidFill>
                <a:latin typeface="Georgia" pitchFamily="18" charset="0"/>
              </a:rPr>
              <a:t>1.7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%</a:t>
            </a:r>
          </a:p>
          <a:p>
            <a:pPr eaLnBrk="0" hangingPunct="0">
              <a:tabLst>
                <a:tab pos="3090863" algn="l"/>
              </a:tabLst>
            </a:pP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2000" dirty="0" err="1">
                <a:solidFill>
                  <a:srgbClr val="1C4076"/>
                </a:solidFill>
                <a:latin typeface="Georgia" pitchFamily="18" charset="0"/>
              </a:rPr>
              <a:t>Pneumonectomy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 	</a:t>
            </a:r>
            <a:r>
              <a:rPr lang="en-US" sz="2000" dirty="0" smtClean="0">
                <a:solidFill>
                  <a:srgbClr val="1C4076"/>
                </a:solidFill>
                <a:latin typeface="Georgia" pitchFamily="18" charset="0"/>
              </a:rPr>
              <a:t>1.6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%</a:t>
            </a:r>
          </a:p>
          <a:p>
            <a:pPr eaLnBrk="0" hangingPunct="0">
              <a:tabLst>
                <a:tab pos="3090863" algn="l"/>
              </a:tabLst>
            </a:pP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Rad. </a:t>
            </a:r>
            <a:r>
              <a:rPr lang="en-US" sz="2000" dirty="0" smtClean="0">
                <a:solidFill>
                  <a:srgbClr val="1C4076"/>
                </a:solidFill>
                <a:latin typeface="Georgia" pitchFamily="18" charset="0"/>
              </a:rPr>
              <a:t>Prostatectomy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	</a:t>
            </a:r>
            <a:r>
              <a:rPr lang="en-US" sz="2000" dirty="0" smtClean="0">
                <a:solidFill>
                  <a:srgbClr val="1C4076"/>
                </a:solidFill>
                <a:latin typeface="Georgia" pitchFamily="18" charset="0"/>
              </a:rPr>
              <a:t>1.5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%</a:t>
            </a:r>
          </a:p>
          <a:p>
            <a:pPr eaLnBrk="0" hangingPunct="0">
              <a:tabLst>
                <a:tab pos="3090863" algn="l"/>
              </a:tabLst>
            </a:pP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Hysterectomy        	1.2%</a:t>
            </a:r>
          </a:p>
          <a:p>
            <a:pPr eaLnBrk="0" hangingPunct="0">
              <a:tabLst>
                <a:tab pos="3033713" algn="l"/>
              </a:tabLst>
            </a:pP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 Mastectomy	</a:t>
            </a:r>
            <a:r>
              <a:rPr lang="en-US" sz="2000" dirty="0" smtClean="0">
                <a:solidFill>
                  <a:srgbClr val="1C4076"/>
                </a:solidFill>
                <a:latin typeface="Georgia" pitchFamily="18" charset="0"/>
              </a:rPr>
              <a:t>0.4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%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471714" y="2605314"/>
            <a:ext cx="4046538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4737100" y="2623458"/>
            <a:ext cx="405447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-838200" y="52094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White -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Thromb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Haemost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2003;90:446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745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in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High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Risk Patients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20577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8th ACCP Conference on Antithrombotic Therapy - Chest 2008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85800" y="4724400"/>
            <a:ext cx="7772400" cy="0"/>
          </a:xfrm>
          <a:prstGeom prst="line">
            <a:avLst/>
          </a:prstGeom>
          <a:noFill/>
          <a:ln w="9525">
            <a:solidFill>
              <a:srgbClr val="1C4076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Georgia" pitchFamily="18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85800" y="2975430"/>
            <a:ext cx="7772400" cy="0"/>
          </a:xfrm>
          <a:prstGeom prst="line">
            <a:avLst/>
          </a:prstGeom>
          <a:noFill/>
          <a:ln w="9525">
            <a:solidFill>
              <a:srgbClr val="1C4076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Georgia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85800" y="1585686"/>
            <a:ext cx="7772400" cy="3585597"/>
          </a:xfrm>
          <a:prstGeom prst="rect">
            <a:avLst/>
          </a:prstGeom>
          <a:noFill/>
          <a:ln w="9525">
            <a:solidFill>
              <a:srgbClr val="1C407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Patients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Major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orthopedic:</a:t>
            </a:r>
          </a:p>
          <a:p>
            <a:pPr>
              <a:spcBef>
                <a:spcPts val="600"/>
              </a:spcBef>
              <a:tabLst>
                <a:tab pos="2173288" algn="l"/>
              </a:tabLst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(hip and knee </a:t>
            </a:r>
            <a:r>
              <a:rPr lang="en-US" sz="2000" dirty="0" err="1" smtClean="0">
                <a:solidFill>
                  <a:srgbClr val="B42025"/>
                </a:solidFill>
                <a:latin typeface="Georgia" pitchFamily="18" charset="0"/>
              </a:rPr>
              <a:t>arthroplastyhip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fracture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repair)</a:t>
            </a:r>
            <a:endParaRPr lang="en-US" sz="2000" dirty="0">
              <a:solidFill>
                <a:srgbClr val="B42025"/>
              </a:solidFill>
              <a:latin typeface="Georgia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	Major trauma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Options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- Low molecular weight heparin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	-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Fondaparinux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	-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Warfarin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(INR 2-3)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	- Mechanical if high bleeding risk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Duration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	At least 10 days (2-5 weeks)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04372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LDH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vs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LMWH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1143000"/>
            <a:ext cx="7558314" cy="4124206"/>
            <a:chOff x="762000" y="1143000"/>
            <a:chExt cx="7558314" cy="4124206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762000" y="1143000"/>
              <a:ext cx="7535863" cy="4124206"/>
            </a:xfrm>
            <a:prstGeom prst="rect">
              <a:avLst/>
            </a:prstGeom>
            <a:noFill/>
            <a:ln w="12700">
              <a:solidFill>
                <a:srgbClr val="1C407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ts val="1200"/>
                </a:spcBef>
              </a:pPr>
              <a:r>
                <a:rPr lang="en-US" sz="2400" b="1" dirty="0">
                  <a:solidFill>
                    <a:srgbClr val="B42025"/>
                  </a:solidFill>
                  <a:latin typeface="Georgia" pitchFamily="18" charset="0"/>
                </a:rPr>
                <a:t> Factor			      </a:t>
              </a:r>
              <a:r>
                <a:rPr lang="en-US" sz="2400" b="1" dirty="0" smtClean="0">
                  <a:solidFill>
                    <a:srgbClr val="B42025"/>
                  </a:solidFill>
                  <a:latin typeface="Georgia" pitchFamily="18" charset="0"/>
                </a:rPr>
                <a:t>  LDH</a:t>
              </a:r>
              <a:r>
                <a:rPr lang="en-US" sz="2400" b="1" dirty="0">
                  <a:solidFill>
                    <a:srgbClr val="B42025"/>
                  </a:solidFill>
                  <a:latin typeface="Georgia" pitchFamily="18" charset="0"/>
                </a:rPr>
                <a:t>	   </a:t>
              </a:r>
              <a:r>
                <a:rPr lang="en-US" sz="2400" b="1" dirty="0" smtClean="0">
                  <a:solidFill>
                    <a:srgbClr val="B42025"/>
                  </a:solidFill>
                  <a:latin typeface="Georgia" pitchFamily="18" charset="0"/>
                </a:rPr>
                <a:t>  LMWH</a:t>
              </a:r>
              <a:endParaRPr lang="en-US" sz="2400" b="1" dirty="0">
                <a:solidFill>
                  <a:srgbClr val="B42025"/>
                </a:solidFill>
                <a:latin typeface="Georgia" pitchFamily="18" charset="0"/>
              </a:endParaRPr>
            </a:p>
            <a:p>
              <a:pPr eaLnBrk="0" hangingPunct="0">
                <a:spcBef>
                  <a:spcPts val="1200"/>
                </a:spcBef>
                <a:tabLst>
                  <a:tab pos="4632325" algn="ctr"/>
                  <a:tab pos="6461125" algn="ctr"/>
                </a:tabLst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 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Efficacy	++ </a:t>
              </a: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to 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+++	+++</a:t>
              </a:r>
              <a:endParaRPr lang="en-US" sz="2400" dirty="0">
                <a:solidFill>
                  <a:srgbClr val="B42025"/>
                </a:solidFill>
                <a:latin typeface="Georgia" pitchFamily="18" charset="0"/>
              </a:endParaRPr>
            </a:p>
            <a:p>
              <a:pPr eaLnBrk="0" hangingPunct="0">
                <a:spcBef>
                  <a:spcPts val="1200"/>
                </a:spcBef>
                <a:tabLst>
                  <a:tab pos="4632325" algn="ctr"/>
                  <a:tab pos="6461125" algn="ctr"/>
                </a:tabLst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 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Safety	+++</a:t>
              </a: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	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+++</a:t>
              </a:r>
              <a:endParaRPr lang="en-US" sz="2400" dirty="0">
                <a:solidFill>
                  <a:srgbClr val="B42025"/>
                </a:solidFill>
                <a:latin typeface="Georgia" pitchFamily="18" charset="0"/>
              </a:endParaRPr>
            </a:p>
            <a:p>
              <a:pPr eaLnBrk="0" hangingPunct="0">
                <a:spcBef>
                  <a:spcPts val="1200"/>
                </a:spcBef>
                <a:tabLst>
                  <a:tab pos="4632325" algn="ctr"/>
                  <a:tab pos="6461125" algn="ctr"/>
                </a:tabLst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 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Dosing	2-3 x/day	once </a:t>
              </a: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daily</a:t>
              </a:r>
            </a:p>
            <a:p>
              <a:pPr eaLnBrk="0" hangingPunct="0">
                <a:spcBef>
                  <a:spcPts val="1200"/>
                </a:spcBef>
                <a:tabLst>
                  <a:tab pos="4632325" algn="ctr"/>
                  <a:tab pos="6461125" algn="ctr"/>
                </a:tabLst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 </a:t>
              </a:r>
              <a:r>
                <a:rPr lang="en-US" sz="2400" dirty="0" err="1" smtClean="0">
                  <a:solidFill>
                    <a:srgbClr val="B42025"/>
                  </a:solidFill>
                  <a:latin typeface="Georgia" pitchFamily="18" charset="0"/>
                </a:rPr>
                <a:t>Accum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. </a:t>
              </a: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in renal </a:t>
              </a:r>
              <a:r>
                <a:rPr lang="en-US" sz="2400" dirty="0" err="1" smtClean="0">
                  <a:solidFill>
                    <a:srgbClr val="B42025"/>
                  </a:solidFill>
                  <a:latin typeface="Georgia" pitchFamily="18" charset="0"/>
                </a:rPr>
                <a:t>insuff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.	No	? </a:t>
              </a: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- no</a:t>
              </a:r>
            </a:p>
            <a:p>
              <a:pPr eaLnBrk="0" hangingPunct="0">
                <a:spcBef>
                  <a:spcPts val="1200"/>
                </a:spcBef>
                <a:tabLst>
                  <a:tab pos="4632325" algn="ctr"/>
                  <a:tab pos="6461125" algn="ctr"/>
                </a:tabLst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 HIT 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potential	low	very </a:t>
              </a: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low</a:t>
              </a:r>
            </a:p>
            <a:p>
              <a:pPr eaLnBrk="0" hangingPunct="0">
                <a:spcBef>
                  <a:spcPts val="1200"/>
                </a:spcBef>
                <a:tabLst>
                  <a:tab pos="4632325" algn="ctr"/>
                  <a:tab pos="6461125" algn="ctr"/>
                </a:tabLst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 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dost	+	+ </a:t>
              </a: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to ++</a:t>
              </a:r>
            </a:p>
            <a:p>
              <a:pPr eaLnBrk="0" hangingPunct="0">
                <a:spcBef>
                  <a:spcPts val="1200"/>
                </a:spcBef>
                <a:tabLst>
                  <a:tab pos="4632325" algn="ctr"/>
                  <a:tab pos="6461125" algn="ctr"/>
                </a:tabLst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 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Indicated </a:t>
              </a: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for all 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pts	no	yes   </a:t>
              </a:r>
              <a:endParaRPr lang="en-US" sz="2400" dirty="0">
                <a:solidFill>
                  <a:srgbClr val="B42025"/>
                </a:solidFill>
                <a:latin typeface="Georgia" pitchFamily="18" charset="0"/>
              </a:endParaRP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776514" y="1647372"/>
              <a:ext cx="7543800" cy="0"/>
            </a:xfrm>
            <a:prstGeom prst="line">
              <a:avLst/>
            </a:prstGeom>
            <a:noFill/>
            <a:ln w="12700">
              <a:solidFill>
                <a:srgbClr val="1C407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B42025"/>
                </a:solidFill>
                <a:latin typeface="Georgia" pitchFamily="18" charset="0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4633686" y="1143000"/>
              <a:ext cx="14514" cy="4114800"/>
            </a:xfrm>
            <a:prstGeom prst="line">
              <a:avLst/>
            </a:prstGeom>
            <a:noFill/>
            <a:ln w="9525">
              <a:solidFill>
                <a:srgbClr val="1C407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rgbClr val="B42025"/>
                </a:solidFill>
                <a:latin typeface="Georgia" pitchFamily="18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762000" y="2667000"/>
              <a:ext cx="7543800" cy="0"/>
            </a:xfrm>
            <a:prstGeom prst="line">
              <a:avLst/>
            </a:prstGeom>
            <a:noFill/>
            <a:ln w="19050">
              <a:solidFill>
                <a:srgbClr val="1C407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B42025"/>
                </a:solidFill>
                <a:latin typeface="Georgia" pitchFamily="18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762000" y="4220028"/>
              <a:ext cx="7543800" cy="0"/>
            </a:xfrm>
            <a:prstGeom prst="line">
              <a:avLst/>
            </a:prstGeom>
            <a:noFill/>
            <a:ln w="19050">
              <a:solidFill>
                <a:srgbClr val="1C407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B42025"/>
                </a:solidFill>
                <a:latin typeface="Georgia" pitchFamily="18" charset="0"/>
              </a:endParaRPr>
            </a:p>
          </p:txBody>
        </p:sp>
      </p:grp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6386286" y="1143000"/>
            <a:ext cx="14514" cy="4114800"/>
          </a:xfrm>
          <a:prstGeom prst="line">
            <a:avLst/>
          </a:prstGeom>
          <a:noFill/>
          <a:ln w="9525">
            <a:solidFill>
              <a:srgbClr val="1C4076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745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in Major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Orthopaedic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Surgery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585686"/>
            <a:ext cx="8726714" cy="3450175"/>
          </a:xfrm>
          <a:prstGeom prst="rect">
            <a:avLst/>
          </a:prstGeom>
          <a:noFill/>
          <a:ln w="9525">
            <a:solidFill>
              <a:srgbClr val="1C407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tabLst>
                <a:tab pos="2859088" algn="l"/>
                <a:tab pos="5037138" algn="l"/>
                <a:tab pos="7199313" algn="l"/>
              </a:tabLst>
            </a:pPr>
            <a:r>
              <a:rPr lang="en-US" sz="2000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THR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	TKR	HFS</a:t>
            </a:r>
            <a:endParaRPr lang="en-US" b="1" dirty="0">
              <a:solidFill>
                <a:srgbClr val="B42025"/>
              </a:solidFill>
              <a:latin typeface="Georgia" pitchFamily="18" charset="0"/>
              <a:cs typeface="Arial" pitchFamily="34" charset="0"/>
            </a:endParaRPr>
          </a:p>
          <a:p>
            <a:pPr eaLnBrk="0" hangingPunct="0">
              <a:spcBef>
                <a:spcPts val="0"/>
              </a:spcBef>
              <a:tabLst>
                <a:tab pos="3208338" algn="l"/>
                <a:tab pos="5486400" algn="l"/>
                <a:tab pos="7721600" algn="l"/>
              </a:tabLst>
            </a:pPr>
            <a:r>
              <a:rPr lang="en-US" b="1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Routine 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tabLst>
                <a:tab pos="2859088" algn="l"/>
                <a:tab pos="5037138" algn="l"/>
                <a:tab pos="7199313" algn="l"/>
              </a:tabLst>
            </a:pP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Prophylaxis	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 yes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yes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yes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	</a:t>
            </a:r>
          </a:p>
          <a:p>
            <a:pPr eaLnBrk="0" hangingPunct="0">
              <a:spcBef>
                <a:spcPts val="1200"/>
              </a:spcBef>
              <a:tabLst>
                <a:tab pos="2511425" algn="l"/>
                <a:tab pos="4687888" algn="l"/>
                <a:tab pos="6865938" algn="l"/>
              </a:tabLst>
            </a:pP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	LMWH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[1A]	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LMWH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[1A]</a:t>
            </a:r>
            <a:r>
              <a:rPr lang="en-US" b="1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fonda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[1A]</a:t>
            </a:r>
            <a:endParaRPr lang="en-US" b="1" dirty="0">
              <a:solidFill>
                <a:srgbClr val="B42025"/>
              </a:solidFill>
              <a:latin typeface="Georgia" pitchFamily="18" charset="0"/>
              <a:cs typeface="Arial" pitchFamily="34" charset="0"/>
            </a:endParaRPr>
          </a:p>
          <a:p>
            <a:pPr eaLnBrk="0" hangingPunct="0">
              <a:spcBef>
                <a:spcPts val="0"/>
              </a:spcBef>
              <a:tabLst>
                <a:tab pos="2511425" algn="l"/>
                <a:tab pos="4687888" algn="l"/>
                <a:tab pos="6865938" algn="l"/>
              </a:tabLst>
            </a:pP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Recommended	</a:t>
            </a:r>
            <a:r>
              <a:rPr lang="en-US" b="1" dirty="0" err="1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fonda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1A]	</a:t>
            </a:r>
            <a:r>
              <a:rPr lang="en-US" b="1" dirty="0" err="1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fonda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1A]	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LMWH 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[1B]</a:t>
            </a:r>
            <a:r>
              <a:rPr lang="en-US" b="1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warfarin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1A]	</a:t>
            </a:r>
            <a:r>
              <a:rPr lang="en-US" b="1" dirty="0" err="1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warfarin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1A]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warfarin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[1B]</a:t>
            </a:r>
          </a:p>
          <a:p>
            <a:pPr eaLnBrk="0" hangingPunct="0">
              <a:spcBef>
                <a:spcPts val="0"/>
              </a:spcBef>
              <a:tabLst>
                <a:tab pos="2511425" algn="l"/>
                <a:tab pos="4687888" algn="l"/>
                <a:tab pos="6865938" algn="l"/>
              </a:tabLst>
            </a:pP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		?</a:t>
            </a:r>
            <a:r>
              <a:rPr lang="en-US" b="1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IPC 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1B]</a:t>
            </a:r>
            <a:r>
              <a:rPr lang="en-US" b="1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LDUH 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[1B]</a:t>
            </a:r>
          </a:p>
          <a:p>
            <a:pPr eaLnBrk="0" hangingPunct="0">
              <a:spcBef>
                <a:spcPts val="1200"/>
              </a:spcBef>
              <a:tabLst>
                <a:tab pos="2511425" algn="l"/>
                <a:tab pos="4687888" algn="l"/>
                <a:tab pos="6865938" algn="l"/>
              </a:tabLst>
            </a:pP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	ASA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[1A]	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ASA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[1A]	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ASA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[1A]</a:t>
            </a:r>
            <a:endParaRPr lang="en-US" b="1" dirty="0" smtClean="0">
              <a:solidFill>
                <a:srgbClr val="B42025"/>
              </a:solidFill>
              <a:latin typeface="Georgia" pitchFamily="18" charset="0"/>
              <a:cs typeface="Arial" pitchFamily="34" charset="0"/>
            </a:endParaRPr>
          </a:p>
          <a:p>
            <a:pPr eaLnBrk="0" hangingPunct="0">
              <a:spcBef>
                <a:spcPts val="0"/>
              </a:spcBef>
              <a:tabLst>
                <a:tab pos="2511425" algn="l"/>
                <a:tab pos="4687888" algn="l"/>
                <a:tab pos="6865938" algn="l"/>
              </a:tabLst>
            </a:pP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Not 	LDUH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[1A]</a:t>
            </a:r>
            <a:r>
              <a:rPr lang="en-US" b="1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LDUH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[1A] </a:t>
            </a:r>
            <a:r>
              <a:rPr lang="en-US" b="1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	</a:t>
            </a:r>
            <a:endParaRPr lang="en-US" dirty="0">
              <a:solidFill>
                <a:srgbClr val="B42025"/>
              </a:solidFill>
              <a:latin typeface="Georgia" pitchFamily="18" charset="0"/>
              <a:cs typeface="Arial" pitchFamily="34" charset="0"/>
            </a:endParaRPr>
          </a:p>
          <a:p>
            <a:pPr eaLnBrk="0" hangingPunct="0">
              <a:spcBef>
                <a:spcPts val="0"/>
              </a:spcBef>
              <a:tabLst>
                <a:tab pos="2511425" algn="l"/>
                <a:tab pos="4687888" algn="l"/>
                <a:tab pos="6865938" algn="l"/>
              </a:tabLst>
            </a:pP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Recommended	GCS 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1A]	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VFP 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1B]</a:t>
            </a:r>
          </a:p>
          <a:p>
            <a:pPr eaLnBrk="0" hangingPunct="0">
              <a:spcBef>
                <a:spcPts val="0"/>
              </a:spcBef>
              <a:tabLst>
                <a:tab pos="2511425" algn="l"/>
                <a:tab pos="4687888" algn="l"/>
                <a:tab pos="6865938" algn="l"/>
              </a:tabLst>
            </a:pPr>
            <a:r>
              <a:rPr lang="en-US" b="1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VFP 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[1A]</a:t>
            </a:r>
            <a:r>
              <a:rPr lang="en-US" b="1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 		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28600" y="1948542"/>
            <a:ext cx="8717862" cy="1"/>
          </a:xfrm>
          <a:prstGeom prst="line">
            <a:avLst/>
          </a:prstGeom>
          <a:noFill/>
          <a:ln w="12700">
            <a:solidFill>
              <a:srgbClr val="1C4076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Georgia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05228" y="5199744"/>
            <a:ext cx="891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Geerts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– Chest 2008;133:381S</a:t>
            </a: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228600" y="2532744"/>
            <a:ext cx="8717862" cy="1"/>
          </a:xfrm>
          <a:prstGeom prst="line">
            <a:avLst/>
          </a:prstGeom>
          <a:noFill/>
          <a:ln w="12700">
            <a:solidFill>
              <a:srgbClr val="1C4076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Georgia" pitchFamily="18" charset="0"/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228600" y="3766458"/>
            <a:ext cx="8717862" cy="1"/>
          </a:xfrm>
          <a:prstGeom prst="line">
            <a:avLst/>
          </a:prstGeom>
          <a:noFill/>
          <a:ln w="12700">
            <a:solidFill>
              <a:srgbClr val="1C4076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Georgia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60168" y="1600200"/>
            <a:ext cx="0" cy="3429000"/>
          </a:xfrm>
          <a:prstGeom prst="line">
            <a:avLst/>
          </a:prstGeom>
          <a:ln>
            <a:solidFill>
              <a:srgbClr val="1C4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30056" y="1600200"/>
            <a:ext cx="0" cy="3429000"/>
          </a:xfrm>
          <a:prstGeom prst="line">
            <a:avLst/>
          </a:prstGeom>
          <a:ln>
            <a:solidFill>
              <a:srgbClr val="1C4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25342" y="1600200"/>
            <a:ext cx="0" cy="3429000"/>
          </a:xfrm>
          <a:prstGeom prst="line">
            <a:avLst/>
          </a:prstGeom>
          <a:ln>
            <a:solidFill>
              <a:srgbClr val="1C4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04372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LMWH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vs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Warfarin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in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Arthroplasty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42256" y="1143000"/>
            <a:ext cx="7848600" cy="3862596"/>
          </a:xfrm>
          <a:prstGeom prst="rect">
            <a:avLst/>
          </a:prstGeom>
          <a:noFill/>
          <a:ln w="9525">
            <a:solidFill>
              <a:srgbClr val="1C407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4005263" algn="ctr"/>
                <a:tab pos="6691313" algn="ctr"/>
              </a:tabLst>
            </a:pPr>
            <a:r>
              <a:rPr lang="en-US" sz="2000" dirty="0" smtClean="0">
                <a:solidFill>
                  <a:srgbClr val="000099"/>
                </a:solidFill>
                <a:latin typeface="Georgia" pitchFamily="18" charset="0"/>
              </a:rPr>
              <a:t>	</a:t>
            </a:r>
            <a:r>
              <a:rPr lang="en-US" sz="2000" b="1" dirty="0" err="1" smtClean="0">
                <a:solidFill>
                  <a:srgbClr val="B42025"/>
                </a:solidFill>
                <a:latin typeface="Georgia" pitchFamily="18" charset="0"/>
              </a:rPr>
              <a:t>Warfarin</a:t>
            </a:r>
            <a:r>
              <a:rPr lang="en-US" sz="2000" b="1" dirty="0" smtClean="0">
                <a:solidFill>
                  <a:srgbClr val="B42025"/>
                </a:solidFill>
                <a:latin typeface="Georgia" pitchFamily="18" charset="0"/>
              </a:rPr>
              <a:t>	LMWH</a:t>
            </a:r>
            <a:endParaRPr lang="en-US" sz="2000" b="1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300"/>
              </a:spcBef>
              <a:tabLst>
                <a:tab pos="4005263" algn="ctr"/>
                <a:tab pos="6748463" algn="ctr"/>
              </a:tabLst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Onset of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action	delayed 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3-5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days	rapid 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1-3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hours</a:t>
            </a:r>
            <a:endParaRPr lang="en-US" sz="2000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300"/>
              </a:spcBef>
              <a:tabLst>
                <a:tab pos="4005263" algn="ctr"/>
                <a:tab pos="6748463" algn="ctr"/>
              </a:tabLst>
            </a:pPr>
            <a:r>
              <a:rPr lang="en-US" sz="2000" dirty="0" err="1" smtClean="0">
                <a:solidFill>
                  <a:srgbClr val="B42025"/>
                </a:solidFill>
                <a:latin typeface="Georgia" pitchFamily="18" charset="0"/>
              </a:rPr>
              <a:t>Anticoag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. effect	unpredictable	predictable</a:t>
            </a:r>
            <a:endParaRPr lang="en-US" sz="2000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300"/>
              </a:spcBef>
              <a:tabLst>
                <a:tab pos="4005263" algn="ctr"/>
                <a:tab pos="6748463" algn="ctr"/>
              </a:tabLst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Lab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monitoring	yes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	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no</a:t>
            </a:r>
            <a:endParaRPr lang="en-US" sz="2000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300"/>
              </a:spcBef>
              <a:tabLst>
                <a:tab pos="4005263" algn="ctr"/>
                <a:tab pos="6748463" algn="ctr"/>
              </a:tabLst>
            </a:pP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Efficacy	++	+++</a:t>
            </a:r>
            <a:endParaRPr lang="en-US" sz="2000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300"/>
              </a:spcBef>
              <a:tabLst>
                <a:tab pos="4005263" algn="ctr"/>
                <a:tab pos="6748463" algn="ctr"/>
              </a:tabLst>
            </a:pP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Effectiveness	+++* 	 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+++</a:t>
            </a:r>
          </a:p>
          <a:p>
            <a:pPr eaLnBrk="0" hangingPunct="0">
              <a:spcBef>
                <a:spcPts val="300"/>
              </a:spcBef>
              <a:tabLst>
                <a:tab pos="4005263" algn="ctr"/>
                <a:tab pos="6748463" algn="ctr"/>
              </a:tabLst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Early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bleeding	+/-	+/-</a:t>
            </a:r>
            <a:endParaRPr lang="en-US" sz="2000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300"/>
              </a:spcBef>
              <a:tabLst>
                <a:tab pos="4005263" algn="ctr"/>
                <a:tab pos="6748463" algn="ctr"/>
              </a:tabLst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Late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bleeding	+	+/-</a:t>
            </a:r>
            <a:endParaRPr lang="en-US" sz="2000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300"/>
              </a:spcBef>
              <a:tabLst>
                <a:tab pos="4005263" algn="ctr"/>
                <a:tab pos="6748463" algn="ctr"/>
              </a:tabLst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Drug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cost	+/-	++</a:t>
            </a:r>
            <a:endParaRPr lang="en-US" sz="2000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300"/>
              </a:spcBef>
              <a:tabLst>
                <a:tab pos="4005263" algn="ctr"/>
                <a:tab pos="6748463" algn="ctr"/>
              </a:tabLst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Total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cost	++	++</a:t>
            </a:r>
            <a:endParaRPr lang="en-US" sz="2000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300"/>
              </a:spcBef>
              <a:tabLst>
                <a:tab pos="4005263" algn="ctr"/>
                <a:tab pos="6748463" algn="ctr"/>
              </a:tabLst>
            </a:pP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Complexity	yes	no</a:t>
            </a:r>
            <a:endParaRPr lang="en-US" sz="20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642256" y="1556658"/>
            <a:ext cx="7848600" cy="0"/>
          </a:xfrm>
          <a:prstGeom prst="line">
            <a:avLst/>
          </a:prstGeom>
          <a:noFill/>
          <a:ln w="12700">
            <a:solidFill>
              <a:srgbClr val="1C4076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Georgia" pitchFamily="18" charset="0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3483426" y="1161144"/>
            <a:ext cx="21773" cy="3868056"/>
          </a:xfrm>
          <a:prstGeom prst="line">
            <a:avLst/>
          </a:prstGeom>
          <a:noFill/>
          <a:ln w="9525">
            <a:solidFill>
              <a:srgbClr val="1C4076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Georgia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3542" y="51054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1C4076"/>
                </a:solidFill>
                <a:latin typeface="Georgia" pitchFamily="18" charset="0"/>
              </a:rPr>
              <a:t>*assumes optimal use</a:t>
            </a: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6219372" y="1143000"/>
            <a:ext cx="21773" cy="3868056"/>
          </a:xfrm>
          <a:prstGeom prst="line">
            <a:avLst/>
          </a:prstGeom>
          <a:noFill/>
          <a:ln w="9525">
            <a:solidFill>
              <a:srgbClr val="1C4076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293916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Some Patients Need Post-Discharge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2800" i="1" dirty="0" smtClean="0">
                <a:solidFill>
                  <a:srgbClr val="1C4076"/>
                </a:solidFill>
                <a:latin typeface="Georgia" pitchFamily="18" charset="0"/>
              </a:rPr>
              <a:t>(Readmissions to Hospital for VTE)</a:t>
            </a:r>
            <a:r>
              <a:rPr lang="en-US" sz="2800" i="1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2800" i="1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2800" i="1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91000" y="5272706"/>
            <a:ext cx="4673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1C4076"/>
                </a:solidFill>
                <a:latin typeface="Georgia" pitchFamily="18" charset="0"/>
              </a:rPr>
              <a:t>White - Arch Intern Med  (1998</a:t>
            </a:r>
            <a:r>
              <a:rPr lang="en-GB" sz="1200" b="1" i="1" dirty="0">
                <a:solidFill>
                  <a:srgbClr val="1C4076"/>
                </a:solidFill>
                <a:latin typeface="Georgia" pitchFamily="18" charset="0"/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48230" y="1597826"/>
            <a:ext cx="6749142" cy="3878393"/>
            <a:chOff x="914400" y="2057400"/>
            <a:chExt cx="7086600" cy="4341287"/>
          </a:xfrm>
        </p:grpSpPr>
        <p:graphicFrame>
          <p:nvGraphicFramePr>
            <p:cNvPr id="9" name="Object 0"/>
            <p:cNvGraphicFramePr>
              <a:graphicFrameLocks noGrp="1" noChangeAspect="1"/>
            </p:cNvGraphicFramePr>
            <p:nvPr>
              <p:ph type="chart" sz="half" idx="2"/>
            </p:nvPr>
          </p:nvGraphicFramePr>
          <p:xfrm>
            <a:off x="914400" y="2057400"/>
            <a:ext cx="7075488" cy="426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1905000" y="5561200"/>
              <a:ext cx="0" cy="30480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990600" y="5813020"/>
              <a:ext cx="1828800" cy="585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C0000"/>
                  </a:solidFill>
                  <a:latin typeface="Georgia" pitchFamily="18" charset="0"/>
                </a:rPr>
                <a:t>Discharge</a:t>
              </a:r>
            </a:p>
            <a:p>
              <a:pPr algn="ctr"/>
              <a:r>
                <a:rPr lang="en-US" sz="1400" b="1" dirty="0">
                  <a:solidFill>
                    <a:srgbClr val="CC0000"/>
                  </a:solidFill>
                  <a:latin typeface="Georgia" pitchFamily="18" charset="0"/>
                </a:rPr>
                <a:t>N=43,645</a:t>
              </a: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V="1">
              <a:off x="3633788" y="4038600"/>
              <a:ext cx="0" cy="38100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7138988" y="2667000"/>
              <a:ext cx="0" cy="38100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6324600" y="2184926"/>
              <a:ext cx="1676400" cy="5615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en-US" sz="1400" b="1" dirty="0">
                  <a:solidFill>
                    <a:srgbClr val="CC0000"/>
                  </a:solidFill>
                  <a:latin typeface="Georgia" pitchFamily="18" charset="0"/>
                </a:rPr>
                <a:t>THR</a:t>
              </a:r>
              <a:r>
                <a:rPr lang="en-US" sz="1400" dirty="0">
                  <a:solidFill>
                    <a:srgbClr val="CC0000"/>
                  </a:solidFill>
                  <a:latin typeface="Georgia" pitchFamily="18" charset="0"/>
                </a:rPr>
                <a:t>      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en-US" sz="1400" dirty="0">
                  <a:solidFill>
                    <a:srgbClr val="CC0000"/>
                  </a:solidFill>
                  <a:latin typeface="Georgia" pitchFamily="18" charset="0"/>
                </a:rPr>
                <a:t>~3 months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013709" y="4386340"/>
              <a:ext cx="1219200" cy="5615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rgbClr val="000099"/>
                  </a:solidFill>
                  <a:latin typeface="Georgia" pitchFamily="18" charset="0"/>
                </a:rPr>
                <a:t>TKR</a:t>
              </a:r>
              <a:r>
                <a:rPr lang="en-US" sz="1400" dirty="0">
                  <a:solidFill>
                    <a:srgbClr val="000099"/>
                  </a:solidFill>
                  <a:latin typeface="Georgia" pitchFamily="18" charset="0"/>
                </a:rPr>
                <a:t>    </a:t>
              </a:r>
            </a:p>
            <a:p>
              <a:pPr algn="ctr">
                <a:lnSpc>
                  <a:spcPct val="90000"/>
                </a:lnSpc>
                <a:spcBef>
                  <a:spcPct val="10000"/>
                </a:spcBef>
              </a:pPr>
              <a:r>
                <a:rPr lang="en-US" sz="1400" dirty="0">
                  <a:solidFill>
                    <a:srgbClr val="000099"/>
                  </a:solidFill>
                  <a:latin typeface="Georgia" pitchFamily="18" charset="0"/>
                </a:rPr>
                <a:t>~1 month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26125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Extended Prophylaxis Reduces Both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Asymptomatic DVT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and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Symptomatic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VTE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after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Arthroplasty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96342" y="522391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Eikelboom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– Lancet 2001;358:9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28600" y="1676400"/>
            <a:ext cx="9143999" cy="3752910"/>
            <a:chOff x="-377848" y="2727324"/>
            <a:chExt cx="9711557" cy="3927015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1676400" y="2879725"/>
              <a:ext cx="0" cy="30114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531649" y="4113213"/>
              <a:ext cx="533400" cy="547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1C4076"/>
                  </a:solidFill>
                  <a:latin typeface="Georgia" pitchFamily="18" charset="0"/>
                </a:rPr>
                <a:t>%</a:t>
              </a: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524000" y="2879725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1524000" y="3489325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524000" y="4098925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1524000" y="4708525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1524000" y="5318125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524000" y="5891213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066800" y="2727324"/>
              <a:ext cx="685800" cy="3502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25</a:t>
              </a:r>
            </a:p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20</a:t>
              </a:r>
            </a:p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15</a:t>
              </a:r>
            </a:p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10</a:t>
              </a:r>
            </a:p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  5</a:t>
              </a:r>
            </a:p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  0</a:t>
              </a: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2057400" y="3413125"/>
              <a:ext cx="914400" cy="2478088"/>
            </a:xfrm>
            <a:prstGeom prst="rect">
              <a:avLst/>
            </a:prstGeom>
            <a:solidFill>
              <a:srgbClr val="6699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2971800" y="4937125"/>
              <a:ext cx="914400" cy="954088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4876800" y="5318125"/>
              <a:ext cx="914400" cy="573088"/>
            </a:xfrm>
            <a:prstGeom prst="rect">
              <a:avLst/>
            </a:prstGeom>
            <a:solidFill>
              <a:srgbClr val="6699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5791200" y="5699125"/>
              <a:ext cx="914400" cy="192088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1676400" y="5891213"/>
              <a:ext cx="54102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2209800" y="2955925"/>
              <a:ext cx="914400" cy="41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  <a:latin typeface="Georgia" pitchFamily="18" charset="0"/>
                </a:rPr>
                <a:t>21%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124200" y="4540250"/>
              <a:ext cx="914400" cy="41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  <a:latin typeface="Georgia" pitchFamily="18" charset="0"/>
                </a:rPr>
                <a:t>8.2%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3047999" y="3463925"/>
              <a:ext cx="1524000" cy="966165"/>
            </a:xfrm>
            <a:prstGeom prst="rect">
              <a:avLst/>
            </a:prstGeom>
            <a:noFill/>
            <a:ln w="9525">
              <a:solidFill>
                <a:srgbClr val="B42025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Risk </a:t>
              </a:r>
            </a:p>
            <a:p>
              <a:pPr algn="ctr"/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Reduction</a:t>
              </a:r>
            </a:p>
            <a:p>
              <a:pPr algn="ctr"/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61%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4953000" y="4921250"/>
              <a:ext cx="914400" cy="41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  <a:latin typeface="Georgia" pitchFamily="18" charset="0"/>
                </a:rPr>
                <a:t>4.5%</a:t>
              </a: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5867400" y="5241925"/>
              <a:ext cx="914400" cy="41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  <a:latin typeface="Georgia" pitchFamily="18" charset="0"/>
                </a:rPr>
                <a:t>1.7%</a:t>
              </a: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5867398" y="4149725"/>
              <a:ext cx="1612638" cy="966165"/>
            </a:xfrm>
            <a:prstGeom prst="rect">
              <a:avLst/>
            </a:prstGeom>
            <a:noFill/>
            <a:ln w="9525">
              <a:solidFill>
                <a:srgbClr val="B42025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Risk </a:t>
              </a:r>
            </a:p>
            <a:p>
              <a:pPr algn="ctr"/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Reduction</a:t>
              </a:r>
            </a:p>
            <a:p>
              <a:pPr algn="ctr"/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62%</a:t>
              </a: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1838258" y="5927988"/>
              <a:ext cx="5715000" cy="386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  </a:t>
              </a:r>
              <a:r>
                <a:rPr lang="en-US" dirty="0" err="1">
                  <a:solidFill>
                    <a:srgbClr val="B42025"/>
                  </a:solidFill>
                  <a:latin typeface="Georgia" pitchFamily="18" charset="0"/>
                </a:rPr>
                <a:t>Venographic</a:t>
              </a:r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 DVT       </a:t>
              </a:r>
              <a:r>
                <a:rPr lang="en-US" dirty="0" smtClean="0">
                  <a:solidFill>
                    <a:srgbClr val="B42025"/>
                  </a:solidFill>
                  <a:latin typeface="Georgia" pitchFamily="18" charset="0"/>
                </a:rPr>
                <a:t>        Symptomatic </a:t>
              </a:r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VTE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5105400" y="3062137"/>
              <a:ext cx="457200" cy="381000"/>
            </a:xfrm>
            <a:prstGeom prst="rect">
              <a:avLst/>
            </a:prstGeom>
            <a:solidFill>
              <a:srgbClr val="6699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5105400" y="3519337"/>
              <a:ext cx="457200" cy="381000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5638800" y="3031499"/>
              <a:ext cx="3429000" cy="41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In-hospital prophylaxis</a:t>
              </a:r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5638800" y="3502744"/>
              <a:ext cx="3644813" cy="41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Extended prophylaxis</a:t>
              </a:r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2514600" y="4327525"/>
              <a:ext cx="914400" cy="1143000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5334000" y="5546725"/>
              <a:ext cx="838200" cy="228600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-377848" y="6235667"/>
              <a:ext cx="9711557" cy="41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B42025"/>
                  </a:solidFill>
                  <a:latin typeface="Georgia" pitchFamily="18" charset="0"/>
                </a:rPr>
                <a:t>(meta-analysis </a:t>
              </a: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of 9 RCTs, 3,999 </a:t>
              </a:r>
              <a:r>
                <a:rPr lang="en-US" sz="2000" dirty="0" smtClean="0">
                  <a:solidFill>
                    <a:srgbClr val="B42025"/>
                  </a:solidFill>
                  <a:latin typeface="Georgia" pitchFamily="18" charset="0"/>
                </a:rPr>
                <a:t>patients) </a:t>
              </a:r>
              <a:endParaRPr lang="en-US" sz="2000" dirty="0">
                <a:solidFill>
                  <a:srgbClr val="B42025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26125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Extended Prophylaxis Reduces Both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Asymptomatic DVT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and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Symptomatic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VTE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in Hip Surgery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2971800" y="522514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Eriksson – Arch Intern Med 2003;163:1337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62429" y="1698952"/>
            <a:ext cx="8001000" cy="3649562"/>
            <a:chOff x="533400" y="2286000"/>
            <a:chExt cx="8001000" cy="3649562"/>
          </a:xfrm>
        </p:grpSpPr>
        <p:sp>
          <p:nvSpPr>
            <p:cNvPr id="41" name="Line 4"/>
            <p:cNvSpPr>
              <a:spLocks noChangeShapeType="1"/>
            </p:cNvSpPr>
            <p:nvPr/>
          </p:nvSpPr>
          <p:spPr bwMode="auto">
            <a:xfrm>
              <a:off x="1676400" y="2590800"/>
              <a:ext cx="0" cy="30114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533400" y="3733800"/>
              <a:ext cx="5334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1C4076"/>
                  </a:solidFill>
                  <a:latin typeface="Georgia" pitchFamily="18" charset="0"/>
                </a:rPr>
                <a:t>%</a:t>
              </a:r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1524000" y="25908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>
              <a:off x="1524000" y="35052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1524000" y="39624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1524000" y="47244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>
              <a:off x="1524000" y="51816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>
              <a:off x="1524000" y="5602288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1066800" y="2514600"/>
              <a:ext cx="685800" cy="325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35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30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25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20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15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10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  5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  0</a:t>
              </a:r>
            </a:p>
          </p:txBody>
        </p:sp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>
              <a:off x="2057400" y="2743200"/>
              <a:ext cx="914400" cy="2859088"/>
            </a:xfrm>
            <a:prstGeom prst="rect">
              <a:avLst/>
            </a:prstGeom>
            <a:solidFill>
              <a:srgbClr val="6699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2971800" y="5410200"/>
              <a:ext cx="914400" cy="192088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52" name="Rectangle 15"/>
            <p:cNvSpPr>
              <a:spLocks noChangeArrowheads="1"/>
            </p:cNvSpPr>
            <p:nvPr/>
          </p:nvSpPr>
          <p:spPr bwMode="auto">
            <a:xfrm>
              <a:off x="4876800" y="5334000"/>
              <a:ext cx="914400" cy="268288"/>
            </a:xfrm>
            <a:prstGeom prst="rect">
              <a:avLst/>
            </a:prstGeom>
            <a:solidFill>
              <a:srgbClr val="6699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53" name="Rectangle 16"/>
            <p:cNvSpPr>
              <a:spLocks noChangeArrowheads="1"/>
            </p:cNvSpPr>
            <p:nvPr/>
          </p:nvSpPr>
          <p:spPr bwMode="auto">
            <a:xfrm>
              <a:off x="5791200" y="5527675"/>
              <a:ext cx="914400" cy="74613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1676400" y="5602288"/>
              <a:ext cx="54102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2133600" y="228600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33%</a:t>
              </a: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3048000" y="495300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1.4%</a:t>
              </a:r>
            </a:p>
          </p:txBody>
        </p:sp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3048000" y="3175000"/>
              <a:ext cx="1524000" cy="1015663"/>
            </a:xfrm>
            <a:prstGeom prst="rect">
              <a:avLst/>
            </a:prstGeom>
            <a:noFill/>
            <a:ln w="9525">
              <a:solidFill>
                <a:srgbClr val="B42025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Risk </a:t>
              </a:r>
            </a:p>
            <a:p>
              <a:pPr algn="ctr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Reduction</a:t>
              </a:r>
            </a:p>
            <a:p>
              <a:pPr algn="ctr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96%</a:t>
              </a: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4876800" y="487680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2.7%</a:t>
              </a:r>
            </a:p>
          </p:txBody>
        </p:sp>
        <p:sp>
          <p:nvSpPr>
            <p:cNvPr id="59" name="Text Box 22"/>
            <p:cNvSpPr txBox="1">
              <a:spLocks noChangeArrowheads="1"/>
            </p:cNvSpPr>
            <p:nvPr/>
          </p:nvSpPr>
          <p:spPr bwMode="auto">
            <a:xfrm>
              <a:off x="5867400" y="5029200"/>
              <a:ext cx="91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0.3%</a:t>
              </a:r>
            </a:p>
          </p:txBody>
        </p:sp>
        <p:sp>
          <p:nvSpPr>
            <p:cNvPr id="60" name="Text Box 23"/>
            <p:cNvSpPr txBox="1">
              <a:spLocks noChangeArrowheads="1"/>
            </p:cNvSpPr>
            <p:nvPr/>
          </p:nvSpPr>
          <p:spPr bwMode="auto">
            <a:xfrm>
              <a:off x="5359400" y="3777342"/>
              <a:ext cx="1524000" cy="1015663"/>
            </a:xfrm>
            <a:prstGeom prst="rect">
              <a:avLst/>
            </a:prstGeom>
            <a:noFill/>
            <a:ln w="9525">
              <a:solidFill>
                <a:srgbClr val="B42025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Risk </a:t>
              </a:r>
            </a:p>
            <a:p>
              <a:pPr algn="ctr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Reduction</a:t>
              </a:r>
            </a:p>
            <a:p>
              <a:pPr algn="ctr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89%</a:t>
              </a: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1875971" y="5566230"/>
              <a:ext cx="5715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  </a:t>
              </a:r>
              <a:r>
                <a:rPr lang="en-US" dirty="0" err="1">
                  <a:solidFill>
                    <a:srgbClr val="B42025"/>
                  </a:solidFill>
                  <a:latin typeface="Georgia" pitchFamily="18" charset="0"/>
                </a:rPr>
                <a:t>Venographic</a:t>
              </a:r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 DVT  </a:t>
              </a:r>
              <a:r>
                <a:rPr lang="en-US" dirty="0" smtClean="0">
                  <a:solidFill>
                    <a:srgbClr val="B42025"/>
                  </a:solidFill>
                  <a:latin typeface="Georgia" pitchFamily="18" charset="0"/>
                </a:rPr>
                <a:t>                Symptomatic </a:t>
              </a:r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VTE</a:t>
              </a:r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5181600" y="2667000"/>
              <a:ext cx="457200" cy="381000"/>
            </a:xfrm>
            <a:prstGeom prst="rect">
              <a:avLst/>
            </a:prstGeom>
            <a:solidFill>
              <a:srgbClr val="6699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5181600" y="3124200"/>
              <a:ext cx="457200" cy="381000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64" name="Text Box 27"/>
            <p:cNvSpPr txBox="1">
              <a:spLocks noChangeArrowheads="1"/>
            </p:cNvSpPr>
            <p:nvPr/>
          </p:nvSpPr>
          <p:spPr bwMode="auto">
            <a:xfrm>
              <a:off x="5715000" y="2667000"/>
              <a:ext cx="1905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Placebo</a:t>
              </a:r>
            </a:p>
          </p:txBody>
        </p:sp>
        <p:sp>
          <p:nvSpPr>
            <p:cNvPr id="65" name="Text Box 28"/>
            <p:cNvSpPr txBox="1">
              <a:spLocks noChangeArrowheads="1"/>
            </p:cNvSpPr>
            <p:nvPr/>
          </p:nvSpPr>
          <p:spPr bwMode="auto">
            <a:xfrm>
              <a:off x="5715000" y="3105090"/>
              <a:ext cx="2819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solidFill>
                    <a:srgbClr val="B42025"/>
                  </a:solidFill>
                  <a:latin typeface="Georgia" pitchFamily="18" charset="0"/>
                </a:rPr>
                <a:t>Fondaparinux</a:t>
              </a:r>
              <a:endParaRPr lang="en-US" sz="2000" dirty="0">
                <a:solidFill>
                  <a:srgbClr val="B42025"/>
                </a:solidFill>
                <a:latin typeface="Georgia" pitchFamily="18" charset="0"/>
              </a:endParaRPr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1524000" y="43434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67" name="Line 30"/>
            <p:cNvSpPr>
              <a:spLocks noChangeShapeType="1"/>
            </p:cNvSpPr>
            <p:nvPr/>
          </p:nvSpPr>
          <p:spPr bwMode="auto">
            <a:xfrm>
              <a:off x="1524000" y="31242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68" name="Line 31"/>
            <p:cNvSpPr>
              <a:spLocks noChangeShapeType="1"/>
            </p:cNvSpPr>
            <p:nvPr/>
          </p:nvSpPr>
          <p:spPr bwMode="auto">
            <a:xfrm>
              <a:off x="2438400" y="3886200"/>
              <a:ext cx="762000" cy="1600200"/>
            </a:xfrm>
            <a:prstGeom prst="line">
              <a:avLst/>
            </a:prstGeom>
            <a:noFill/>
            <a:ln w="57150">
              <a:solidFill>
                <a:srgbClr val="B42025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>
              <a:off x="5334000" y="5410200"/>
              <a:ext cx="914400" cy="152400"/>
            </a:xfrm>
            <a:prstGeom prst="line">
              <a:avLst/>
            </a:prstGeom>
            <a:noFill/>
            <a:ln w="57150">
              <a:solidFill>
                <a:srgbClr val="B42025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500914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6242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Duration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of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in Major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Orthopaedic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Surgery</a:t>
            </a: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523842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8th ACCP Conference on Antithrombotic Therapy - Chest 2008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2227" y="1582056"/>
            <a:ext cx="8708573" cy="3444020"/>
            <a:chOff x="2888343" y="2088242"/>
            <a:chExt cx="8708573" cy="344402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922816" y="2088242"/>
              <a:ext cx="8648700" cy="3444020"/>
            </a:xfrm>
            <a:prstGeom prst="rect">
              <a:avLst/>
            </a:prstGeom>
            <a:noFill/>
            <a:ln w="9525">
              <a:solidFill>
                <a:srgbClr val="1C407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ts val="0"/>
                </a:spcBef>
                <a:tabLst>
                  <a:tab pos="3028950" algn="l"/>
                  <a:tab pos="5086350" algn="l"/>
                  <a:tab pos="7143750" algn="l"/>
                </a:tabLst>
              </a:pP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	THR	TKR	HFS</a:t>
              </a:r>
              <a:endParaRPr lang="en-US" sz="2200" b="1" dirty="0">
                <a:solidFill>
                  <a:srgbClr val="C00000"/>
                </a:solidFill>
                <a:latin typeface="Georgia" pitchFamily="18" charset="0"/>
                <a:cs typeface="Arial" pitchFamily="34" charset="0"/>
              </a:endParaRPr>
            </a:p>
            <a:p>
              <a:pPr eaLnBrk="0" hangingPunct="0">
                <a:spcBef>
                  <a:spcPts val="0"/>
                </a:spcBef>
                <a:tabLst>
                  <a:tab pos="3208338" algn="l"/>
                  <a:tab pos="5486400" algn="l"/>
                  <a:tab pos="7721600" algn="l"/>
                </a:tabLst>
              </a:pPr>
              <a:endParaRPr lang="en-US" sz="2200" b="1" dirty="0">
                <a:solidFill>
                  <a:srgbClr val="C00000"/>
                </a:solidFill>
                <a:latin typeface="Georgia" pitchFamily="18" charset="0"/>
                <a:cs typeface="Arial" pitchFamily="34" charset="0"/>
              </a:endParaRPr>
            </a:p>
            <a:p>
              <a:pPr eaLnBrk="0" hangingPunct="0">
                <a:lnSpc>
                  <a:spcPct val="90000"/>
                </a:lnSpc>
                <a:spcBef>
                  <a:spcPts val="0"/>
                </a:spcBef>
                <a:tabLst>
                  <a:tab pos="2743200" algn="l"/>
                  <a:tab pos="4857750" algn="l"/>
                  <a:tab pos="6743700" algn="l"/>
                </a:tabLst>
              </a:pP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At least 20 days	yes 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[1A]</a:t>
              </a: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	yes 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[1A] </a:t>
              </a: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	yes 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[1A]</a:t>
              </a:r>
              <a:endParaRPr lang="en-US" sz="2200" dirty="0">
                <a:solidFill>
                  <a:srgbClr val="C00000"/>
                </a:solidFill>
                <a:latin typeface="Georgia" pitchFamily="18" charset="0"/>
                <a:cs typeface="Arial" pitchFamily="34" charset="0"/>
              </a:endParaRPr>
            </a:p>
            <a:p>
              <a:pPr eaLnBrk="0" hangingPunct="0">
                <a:spcBef>
                  <a:spcPts val="0"/>
                </a:spcBef>
                <a:tabLst>
                  <a:tab pos="2743200" algn="l"/>
                  <a:tab pos="4857750" algn="l"/>
                  <a:tab pos="6743700" algn="l"/>
                </a:tabLst>
              </a:pP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	</a:t>
              </a:r>
              <a:endParaRPr lang="en-US" sz="2200" b="1" dirty="0">
                <a:solidFill>
                  <a:srgbClr val="C00000"/>
                </a:solidFill>
                <a:latin typeface="Georgia" pitchFamily="18" charset="0"/>
                <a:cs typeface="Arial" pitchFamily="34" charset="0"/>
              </a:endParaRPr>
            </a:p>
            <a:p>
              <a:pPr eaLnBrk="0" hangingPunct="0">
                <a:spcBef>
                  <a:spcPts val="0"/>
                </a:spcBef>
                <a:tabLst>
                  <a:tab pos="2743200" algn="l"/>
                  <a:tab pos="4857750" algn="l"/>
                  <a:tab pos="6743700" algn="l"/>
                </a:tabLst>
              </a:pP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Beyond 10 days	yes 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[1A]</a:t>
              </a: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	yes 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[1A] </a:t>
              </a: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	yes 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[1A]  </a:t>
              </a:r>
            </a:p>
            <a:p>
              <a:pPr eaLnBrk="0" hangingPunct="0">
                <a:spcBef>
                  <a:spcPts val="0"/>
                </a:spcBef>
                <a:tabLst>
                  <a:tab pos="2743200" algn="l"/>
                  <a:tab pos="4857750" algn="l"/>
                  <a:tab pos="6743700" algn="l"/>
                </a:tabLst>
              </a:pP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- </a:t>
              </a:r>
              <a:r>
                <a:rPr lang="en-US" sz="2200" b="1" dirty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up to 35 days</a:t>
              </a: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	</a:t>
              </a:r>
            </a:p>
            <a:p>
              <a:pPr eaLnBrk="0" hangingPunct="0">
                <a:spcBef>
                  <a:spcPts val="0"/>
                </a:spcBef>
                <a:tabLst>
                  <a:tab pos="2743200" algn="l"/>
                  <a:tab pos="4857750" algn="l"/>
                  <a:tab pos="6743700" algn="l"/>
                </a:tabLst>
              </a:pPr>
              <a:endParaRPr lang="en-US" sz="2200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endParaRPr>
            </a:p>
            <a:p>
              <a:pPr eaLnBrk="0" hangingPunct="0">
                <a:spcBef>
                  <a:spcPts val="0"/>
                </a:spcBef>
                <a:tabLst>
                  <a:tab pos="2743200" algn="l"/>
                  <a:tab pos="4857750" algn="l"/>
                  <a:tab pos="6743700" algn="l"/>
                </a:tabLst>
              </a:pP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Options 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	</a:t>
              </a: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LMWH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 [1A]	</a:t>
              </a: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LMWH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 [1C] 	 </a:t>
              </a:r>
              <a:r>
                <a:rPr lang="en-US" sz="2200" b="1" dirty="0" err="1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fonda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 [1A]</a:t>
              </a:r>
            </a:p>
            <a:p>
              <a:pPr eaLnBrk="0" hangingPunct="0">
                <a:spcBef>
                  <a:spcPts val="0"/>
                </a:spcBef>
                <a:tabLst>
                  <a:tab pos="2743200" algn="l"/>
                  <a:tab pos="4857750" algn="l"/>
                  <a:tab pos="6743700" algn="l"/>
                </a:tabLst>
              </a:pP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	</a:t>
              </a: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OVKA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 [1A]</a:t>
              </a:r>
              <a:r>
                <a:rPr lang="en-US" sz="2200" dirty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	</a:t>
              </a: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OVKA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 [1C] </a:t>
              </a:r>
              <a:r>
                <a:rPr lang="en-US" sz="2200" dirty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	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 </a:t>
              </a: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LMWH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 [1C] </a:t>
              </a:r>
              <a:endParaRPr lang="en-US" sz="2200" dirty="0">
                <a:solidFill>
                  <a:srgbClr val="C00000"/>
                </a:solidFill>
                <a:latin typeface="Georgia" pitchFamily="18" charset="0"/>
                <a:cs typeface="Arial" pitchFamily="34" charset="0"/>
              </a:endParaRPr>
            </a:p>
            <a:p>
              <a:pPr eaLnBrk="0" hangingPunct="0">
                <a:spcBef>
                  <a:spcPts val="0"/>
                </a:spcBef>
                <a:tabLst>
                  <a:tab pos="2743200" algn="l"/>
                  <a:tab pos="4857750" algn="l"/>
                  <a:tab pos="6743700" algn="l"/>
                </a:tabLst>
              </a:pP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	</a:t>
              </a:r>
              <a:r>
                <a:rPr lang="en-US" sz="2200" b="1" dirty="0" err="1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fonda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 [1C]	</a:t>
              </a:r>
              <a:r>
                <a:rPr lang="en-US" sz="2200" b="1" dirty="0" err="1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fonda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 [1C]	 </a:t>
              </a:r>
              <a:r>
                <a:rPr lang="en-US" sz="2200" b="1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OVKA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 [</a:t>
              </a:r>
              <a:r>
                <a:rPr lang="en-US" sz="2200" dirty="0" smtClean="0">
                  <a:solidFill>
                    <a:srgbClr val="C00000"/>
                  </a:solidFill>
                  <a:latin typeface="Georgia" pitchFamily="18" charset="0"/>
                  <a:cs typeface="Arial" pitchFamily="34" charset="0"/>
                </a:rPr>
                <a:t>1C]</a:t>
              </a:r>
              <a:endParaRPr lang="en-US" sz="2200" b="1" dirty="0">
                <a:solidFill>
                  <a:srgbClr val="C00000"/>
                </a:solidFill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2917372" y="2519136"/>
              <a:ext cx="8679544" cy="29028"/>
            </a:xfrm>
            <a:prstGeom prst="line">
              <a:avLst/>
            </a:prstGeom>
            <a:noFill/>
            <a:ln w="12700">
              <a:solidFill>
                <a:srgbClr val="1C407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C00000"/>
                </a:solidFill>
                <a:latin typeface="Georgia" pitchFamily="18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888343" y="3294741"/>
              <a:ext cx="8679544" cy="37194"/>
            </a:xfrm>
            <a:prstGeom prst="line">
              <a:avLst/>
            </a:prstGeom>
            <a:noFill/>
            <a:ln w="9525">
              <a:solidFill>
                <a:srgbClr val="1C407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C00000"/>
                </a:solidFill>
                <a:latin typeface="Georgia" pitchFamily="18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2917373" y="4217307"/>
              <a:ext cx="8596992" cy="11793"/>
            </a:xfrm>
            <a:prstGeom prst="line">
              <a:avLst/>
            </a:prstGeom>
            <a:noFill/>
            <a:ln w="9525">
              <a:solidFill>
                <a:srgbClr val="1C407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C0000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51972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Which Hospital Patients Should Receive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?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99890" y="1585689"/>
            <a:ext cx="4136571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Sick </a:t>
            </a:r>
            <a:r>
              <a:rPr lang="en-US" sz="2800" dirty="0">
                <a:solidFill>
                  <a:srgbClr val="C00000"/>
                </a:solidFill>
                <a:latin typeface="Georgia" pitchFamily="18" charset="0"/>
              </a:rPr>
              <a:t>medical patients</a:t>
            </a:r>
          </a:p>
          <a:p>
            <a:pPr marL="228600" indent="-2286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Georgia" pitchFamily="18" charset="0"/>
              </a:rPr>
              <a:t>G</a:t>
            </a: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eneral surgical</a:t>
            </a:r>
          </a:p>
          <a:p>
            <a:pPr marL="228600" indent="-2286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Major gynecologic</a:t>
            </a:r>
          </a:p>
          <a:p>
            <a:pPr marL="228600" indent="-2286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Major urology</a:t>
            </a:r>
            <a:endParaRPr lang="en-US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49090" y="4328886"/>
            <a:ext cx="7239000" cy="584775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1C4076"/>
                </a:solidFill>
                <a:latin typeface="Georgia" pitchFamily="18" charset="0"/>
              </a:rPr>
              <a:t>i.e. most patients in hospital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4517" y="1585686"/>
            <a:ext cx="35560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Georgia" pitchFamily="18" charset="0"/>
              </a:rPr>
              <a:t>Neurosurgery</a:t>
            </a:r>
          </a:p>
          <a:p>
            <a:pPr marL="228600" indent="-2286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Orthopedics</a:t>
            </a:r>
          </a:p>
          <a:p>
            <a:pPr marL="228600" indent="-2286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Georgia" pitchFamily="18" charset="0"/>
              </a:rPr>
              <a:t>T</a:t>
            </a:r>
            <a:r>
              <a:rPr lang="en-US" sz="2800" dirty="0" smtClean="0">
                <a:solidFill>
                  <a:srgbClr val="C00000"/>
                </a:solidFill>
                <a:latin typeface="Georgia" pitchFamily="18" charset="0"/>
              </a:rPr>
              <a:t>rauma</a:t>
            </a:r>
            <a:endParaRPr lang="en-US" sz="2800" dirty="0">
              <a:solidFill>
                <a:srgbClr val="C00000"/>
              </a:solidFill>
              <a:latin typeface="Georgia" pitchFamily="18" charset="0"/>
            </a:endParaRPr>
          </a:p>
          <a:p>
            <a:pPr marL="228600" indent="-2286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Georgia" pitchFamily="18" charset="0"/>
              </a:rPr>
              <a:t>ICU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2294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Simplifying DVT Prophylaxis: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2 Patient Groups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67114" y="1890952"/>
            <a:ext cx="5638800" cy="1077218"/>
          </a:xfrm>
          <a:prstGeom prst="rect">
            <a:avLst/>
          </a:prstGeom>
          <a:noFill/>
          <a:ln w="9525">
            <a:solidFill>
              <a:srgbClr val="1C407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Font typeface="Symbol" pitchFamily="-76" charset="2"/>
              <a:buNone/>
            </a:pPr>
            <a:r>
              <a:rPr lang="en-US" sz="3200" b="1" dirty="0" smtClean="0">
                <a:solidFill>
                  <a:srgbClr val="B42025"/>
                </a:solidFill>
                <a:latin typeface="Georgia" pitchFamily="18" charset="0"/>
              </a:rPr>
              <a:t>Low risk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Font typeface="Symbol" pitchFamily="-76" charset="2"/>
              <a:buNone/>
            </a:pPr>
            <a:r>
              <a:rPr lang="en-US" sz="3200" dirty="0" smtClean="0">
                <a:solidFill>
                  <a:srgbClr val="B42025"/>
                </a:solidFill>
                <a:latin typeface="Georgia" pitchFamily="18" charset="0"/>
              </a:rPr>
              <a:t>= </a:t>
            </a:r>
            <a:r>
              <a:rPr lang="en-US" sz="3200" dirty="0">
                <a:solidFill>
                  <a:srgbClr val="B42025"/>
                </a:solidFill>
                <a:latin typeface="Georgia" pitchFamily="18" charset="0"/>
              </a:rPr>
              <a:t>no </a:t>
            </a:r>
            <a:r>
              <a:rPr lang="en-US" sz="3200" dirty="0" smtClean="0">
                <a:solidFill>
                  <a:srgbClr val="B42025"/>
                </a:solidFill>
                <a:latin typeface="Georgia" pitchFamily="18" charset="0"/>
              </a:rPr>
              <a:t>prophylaxis</a:t>
            </a:r>
            <a:endParaRPr lang="en-US" sz="32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48229" y="3403601"/>
            <a:ext cx="6647543" cy="1569660"/>
          </a:xfrm>
          <a:prstGeom prst="rect">
            <a:avLst/>
          </a:prstGeom>
          <a:noFill/>
          <a:ln w="9525">
            <a:solidFill>
              <a:srgbClr val="1C407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Font typeface="Symbol" pitchFamily="-76" charset="2"/>
              <a:buNone/>
            </a:pPr>
            <a:r>
              <a:rPr lang="en-US" sz="3200" b="1" dirty="0" smtClean="0">
                <a:solidFill>
                  <a:srgbClr val="B42025"/>
                </a:solidFill>
                <a:latin typeface="Georgia" pitchFamily="18" charset="0"/>
              </a:rPr>
              <a:t>At risk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Font typeface="Symbol" pitchFamily="-76" charset="2"/>
              <a:buNone/>
            </a:pPr>
            <a:r>
              <a:rPr lang="en-US" sz="3200" dirty="0" smtClean="0">
                <a:solidFill>
                  <a:srgbClr val="B42025"/>
                </a:solidFill>
                <a:latin typeface="Georgia" pitchFamily="18" charset="0"/>
              </a:rPr>
              <a:t>= </a:t>
            </a:r>
            <a:r>
              <a:rPr lang="en-US" sz="3200" dirty="0">
                <a:solidFill>
                  <a:srgbClr val="B42025"/>
                </a:solidFill>
                <a:latin typeface="Georgia" pitchFamily="18" charset="0"/>
              </a:rPr>
              <a:t>routine </a:t>
            </a:r>
            <a:r>
              <a:rPr lang="en-US" sz="3200" dirty="0" smtClean="0">
                <a:solidFill>
                  <a:srgbClr val="B42025"/>
                </a:solidFill>
                <a:latin typeface="Georgia" pitchFamily="18" charset="0"/>
              </a:rPr>
              <a:t>evidence-based </a:t>
            </a:r>
            <a:r>
              <a:rPr lang="en-US" sz="3200" dirty="0">
                <a:solidFill>
                  <a:srgbClr val="B42025"/>
                </a:solidFill>
                <a:latin typeface="Georgia" pitchFamily="18" charset="0"/>
              </a:rPr>
              <a:t>prophylaxis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51972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Postoperative VTE is Associated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with Increased Mortality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4" name="Group 6"/>
          <p:cNvGraphicFramePr>
            <a:graphicFrameLocks noGrp="1"/>
          </p:cNvGraphicFramePr>
          <p:nvPr/>
        </p:nvGraphicFramePr>
        <p:xfrm>
          <a:off x="1143000" y="1981200"/>
          <a:ext cx="6858000" cy="2310384"/>
        </p:xfrm>
        <a:graphic>
          <a:graphicData uri="http://schemas.openxmlformats.org/drawingml/2006/table">
            <a:tbl>
              <a:tblPr/>
              <a:tblGrid>
                <a:gridCol w="1905000"/>
                <a:gridCol w="2971800"/>
                <a:gridCol w="1981200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4076"/>
                        </a:solidFill>
                        <a:effectLst/>
                        <a:latin typeface="Georgia" pitchFamily="18" charset="0"/>
                        <a:ea typeface="ＭＳ Ｐゴシック" pitchFamily="-7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VTE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4076"/>
                        </a:solidFill>
                        <a:effectLst/>
                        <a:latin typeface="Georgia" pitchFamily="18" charset="0"/>
                        <a:ea typeface="ＭＳ Ｐゴシック" pitchFamily="-7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30-day mortality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4076"/>
                        </a:solidFill>
                        <a:effectLst/>
                        <a:latin typeface="Georgia" pitchFamily="18" charset="0"/>
                        <a:ea typeface="ＭＳ Ｐゴシック" pitchFamily="-7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  <a:ea typeface="ＭＳ Ｐゴシック" pitchFamily="-7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4.4%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4076"/>
                        </a:solidFill>
                        <a:effectLst/>
                        <a:latin typeface="Georgia" pitchFamily="18" charset="0"/>
                        <a:ea typeface="ＭＳ Ｐゴシック" pitchFamily="-76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p&lt;0.0001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4076"/>
                        </a:solidFill>
                        <a:effectLst/>
                        <a:latin typeface="Georgia" pitchFamily="18" charset="0"/>
                        <a:ea typeface="ＭＳ Ｐゴシック" pitchFamily="-7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16.9%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eaLnBrk="0" hangingPunct="0"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118,258 surgical patients in 120 VA hospitals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4419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2" indent="-342900" eaLnBrk="0" hangingPunct="0">
              <a:lnSpc>
                <a:spcPct val="80000"/>
              </a:lnSpc>
              <a:spcBef>
                <a:spcPct val="5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Symptomatic VTE is associated with significantly increased 30-day mortality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52094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Gangireddy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- J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Vasc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Surg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2007;45:335</a:t>
            </a:r>
            <a:endParaRPr lang="en-CA" sz="1200" dirty="0">
              <a:solidFill>
                <a:srgbClr val="1C407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020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Which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Options Do We Have to Choose From?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87714" y="4891314"/>
            <a:ext cx="6248400" cy="492443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dirty="0">
                <a:solidFill>
                  <a:srgbClr val="1C4076"/>
                </a:solidFill>
                <a:latin typeface="Georgia" pitchFamily="18" charset="0"/>
              </a:rPr>
              <a:t>i.e. only 2 or 3 options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62858" y="1320800"/>
            <a:ext cx="8302171" cy="3559775"/>
            <a:chOff x="168795" y="1674858"/>
            <a:chExt cx="8518005" cy="3813425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83686" y="1674858"/>
              <a:ext cx="4083514" cy="2472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5000"/>
                </a:spcBef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Anticoagulant 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Options:</a:t>
              </a:r>
            </a:p>
            <a:p>
              <a:pPr marL="406400" indent="-23177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2200" dirty="0" smtClean="0">
                  <a:solidFill>
                    <a:srgbClr val="B42025"/>
                  </a:solidFill>
                  <a:latin typeface="Georgia" pitchFamily="18" charset="0"/>
                </a:rPr>
                <a:t>LDH </a:t>
              </a:r>
              <a:r>
                <a:rPr lang="en-US" sz="2200" dirty="0">
                  <a:solidFill>
                    <a:srgbClr val="B42025"/>
                  </a:solidFill>
                  <a:latin typeface="Georgia" pitchFamily="18" charset="0"/>
                </a:rPr>
                <a:t>– BID or TID</a:t>
              </a:r>
            </a:p>
            <a:p>
              <a:pPr marL="406400" indent="-23177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2200" dirty="0" smtClean="0">
                  <a:solidFill>
                    <a:srgbClr val="B42025"/>
                  </a:solidFill>
                  <a:latin typeface="Georgia" pitchFamily="18" charset="0"/>
                </a:rPr>
                <a:t>LMWH </a:t>
              </a:r>
              <a:r>
                <a:rPr lang="en-US" sz="2200" dirty="0">
                  <a:solidFill>
                    <a:srgbClr val="B42025"/>
                  </a:solidFill>
                  <a:latin typeface="Georgia" pitchFamily="18" charset="0"/>
                </a:rPr>
                <a:t>– </a:t>
              </a:r>
              <a:r>
                <a:rPr lang="en-US" sz="2200" dirty="0" err="1" smtClean="0">
                  <a:solidFill>
                    <a:srgbClr val="B42025"/>
                  </a:solidFill>
                  <a:latin typeface="Georgia" pitchFamily="18" charset="0"/>
                </a:rPr>
                <a:t>dalteparin</a:t>
              </a:r>
              <a:r>
                <a:rPr lang="en-US" sz="2200" dirty="0" smtClean="0">
                  <a:solidFill>
                    <a:srgbClr val="B42025"/>
                  </a:solidFill>
                  <a:latin typeface="Georgia" pitchFamily="18" charset="0"/>
                </a:rPr>
                <a:t>, </a:t>
              </a:r>
              <a:r>
                <a:rPr lang="en-US" sz="2200" dirty="0" err="1" smtClean="0">
                  <a:solidFill>
                    <a:srgbClr val="B42025"/>
                  </a:solidFill>
                  <a:latin typeface="Georgia" pitchFamily="18" charset="0"/>
                </a:rPr>
                <a:t>enoxaparin</a:t>
              </a:r>
              <a:r>
                <a:rPr lang="en-US" sz="2200" dirty="0">
                  <a:solidFill>
                    <a:srgbClr val="B42025"/>
                  </a:solidFill>
                  <a:latin typeface="Georgia" pitchFamily="18" charset="0"/>
                </a:rPr>
                <a:t>, </a:t>
              </a:r>
              <a:r>
                <a:rPr lang="en-US" sz="2200" dirty="0" err="1">
                  <a:solidFill>
                    <a:srgbClr val="B42025"/>
                  </a:solidFill>
                  <a:latin typeface="Georgia" pitchFamily="18" charset="0"/>
                </a:rPr>
                <a:t>tinzaparin</a:t>
              </a:r>
              <a:endParaRPr lang="en-US" sz="2200" dirty="0">
                <a:solidFill>
                  <a:srgbClr val="B42025"/>
                </a:solidFill>
                <a:latin typeface="Georgia" pitchFamily="18" charset="0"/>
              </a:endParaRPr>
            </a:p>
            <a:p>
              <a:pPr marL="406400" indent="-23177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2200" dirty="0" err="1" smtClean="0">
                  <a:solidFill>
                    <a:srgbClr val="B42025"/>
                  </a:solidFill>
                  <a:latin typeface="Georgia" pitchFamily="18" charset="0"/>
                </a:rPr>
                <a:t>Fondaparinux</a:t>
              </a:r>
              <a:endParaRPr lang="en-US" sz="2200" dirty="0">
                <a:solidFill>
                  <a:srgbClr val="B42025"/>
                </a:solidFill>
                <a:latin typeface="Georgia" pitchFamily="18" charset="0"/>
              </a:endParaRPr>
            </a:p>
            <a:p>
              <a:pPr marL="406400" indent="-23177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2200" dirty="0" err="1" smtClean="0">
                  <a:solidFill>
                    <a:srgbClr val="B42025"/>
                  </a:solidFill>
                  <a:latin typeface="Georgia" pitchFamily="18" charset="0"/>
                </a:rPr>
                <a:t>Rivaroxaban</a:t>
              </a:r>
              <a:endParaRPr lang="en-US" sz="2200" dirty="0">
                <a:solidFill>
                  <a:srgbClr val="B42025"/>
                </a:solidFill>
                <a:latin typeface="Georgia" pitchFamily="18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4800600" y="2019867"/>
              <a:ext cx="3886200" cy="2123313"/>
            </a:xfrm>
            <a:prstGeom prst="rect">
              <a:avLst/>
            </a:prstGeom>
            <a:noFill/>
            <a:ln w="9525">
              <a:solidFill>
                <a:srgbClr val="1C407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rgbClr val="B42025"/>
                  </a:solidFill>
                  <a:latin typeface="Georgia" pitchFamily="18" charset="0"/>
                </a:rPr>
                <a:t>Choose 1 (or possibly 2):</a:t>
              </a:r>
            </a:p>
            <a:p>
              <a:pPr>
                <a:spcBef>
                  <a:spcPct val="30000"/>
                </a:spcBef>
              </a:pP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  <a:sym typeface="Symbol" pitchFamily="-76" charset="2"/>
                </a:rPr>
                <a:t> 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  <a:sym typeface="Symbol" pitchFamily="-76" charset="2"/>
                </a:rPr>
                <a:t> </a:t>
              </a: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  <a:sym typeface="Symbol" pitchFamily="-76" charset="2"/>
                </a:rPr>
                <a:t>________________</a:t>
              </a:r>
              <a:endParaRPr lang="en-US" sz="2400" dirty="0">
                <a:solidFill>
                  <a:srgbClr val="B42025"/>
                </a:solidFill>
                <a:latin typeface="Georgia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sz="800" dirty="0">
                <a:solidFill>
                  <a:srgbClr val="B42025"/>
                </a:solidFill>
                <a:latin typeface="Georgia" pitchFamily="18" charset="0"/>
                <a:sym typeface="Symbol" pitchFamily="-76" charset="2"/>
              </a:endParaRPr>
            </a:p>
            <a:p>
              <a:pPr>
                <a:spcBef>
                  <a:spcPct val="15000"/>
                </a:spcBef>
              </a:pP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  <a:sym typeface="Symbol" pitchFamily="-76" charset="2"/>
                </a:rPr>
                <a:t>  </a:t>
              </a: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  <a:sym typeface="Symbol" pitchFamily="-76" charset="2"/>
                </a:rPr>
                <a:t>________________</a:t>
              </a:r>
            </a:p>
            <a:p>
              <a:pPr>
                <a:spcBef>
                  <a:spcPct val="50000"/>
                </a:spcBef>
              </a:pPr>
              <a:endParaRPr lang="en-US" sz="1200" dirty="0">
                <a:solidFill>
                  <a:srgbClr val="B42025"/>
                </a:solidFill>
                <a:latin typeface="Georgia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sz="800" dirty="0">
                <a:solidFill>
                  <a:srgbClr val="B42025"/>
                </a:solidFill>
                <a:latin typeface="Georgia" pitchFamily="18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276600" y="2390088"/>
              <a:ext cx="1371600" cy="17145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B42025"/>
                </a:solidFill>
                <a:latin typeface="Georgia" pitchFamily="18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3683213" y="2899302"/>
              <a:ext cx="963242" cy="296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B42025"/>
                </a:solidFill>
                <a:latin typeface="Georgia" pitchFamily="18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2532839" y="3532903"/>
              <a:ext cx="2110887" cy="40814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B42025"/>
                </a:solidFill>
                <a:latin typeface="Georgia" pitchFamily="18" charset="0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2845563" y="3206384"/>
              <a:ext cx="1798163" cy="32651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B42025"/>
                </a:solidFill>
                <a:latin typeface="Georgia" pitchFamily="18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68795" y="4185940"/>
              <a:ext cx="4098406" cy="1302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5000"/>
                </a:spcBef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Mechanical Options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: </a:t>
              </a:r>
              <a:endParaRPr lang="en-US" sz="2400" dirty="0">
                <a:solidFill>
                  <a:srgbClr val="B42025"/>
                </a:solidFill>
                <a:latin typeface="Georgia" pitchFamily="18" charset="0"/>
              </a:endParaRPr>
            </a:p>
            <a:p>
              <a:pPr marL="406400" indent="-23177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2200" dirty="0" smtClean="0">
                  <a:solidFill>
                    <a:srgbClr val="B42025"/>
                  </a:solidFill>
                  <a:latin typeface="Georgia" pitchFamily="18" charset="0"/>
                </a:rPr>
                <a:t>GC </a:t>
              </a:r>
              <a:r>
                <a:rPr lang="en-US" sz="2200" dirty="0">
                  <a:solidFill>
                    <a:srgbClr val="B42025"/>
                  </a:solidFill>
                  <a:latin typeface="Georgia" pitchFamily="18" charset="0"/>
                </a:rPr>
                <a:t>stockings</a:t>
              </a:r>
            </a:p>
            <a:p>
              <a:pPr marL="406400" indent="-231775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en-US" sz="2200" dirty="0" err="1" smtClean="0">
                  <a:solidFill>
                    <a:srgbClr val="B42025"/>
                  </a:solidFill>
                  <a:latin typeface="Georgia" pitchFamily="18" charset="0"/>
                </a:rPr>
                <a:t>Seq</a:t>
              </a:r>
              <a:r>
                <a:rPr lang="en-US" sz="2200" dirty="0" smtClean="0">
                  <a:solidFill>
                    <a:srgbClr val="B42025"/>
                  </a:solidFill>
                  <a:latin typeface="Georgia" pitchFamily="18" charset="0"/>
                </a:rPr>
                <a:t> </a:t>
              </a:r>
              <a:r>
                <a:rPr lang="en-US" sz="2200" dirty="0" err="1" smtClean="0">
                  <a:solidFill>
                    <a:srgbClr val="B42025"/>
                  </a:solidFill>
                  <a:latin typeface="Georgia" pitchFamily="18" charset="0"/>
                </a:rPr>
                <a:t>compr</a:t>
              </a:r>
              <a:r>
                <a:rPr lang="en-US" sz="2200" dirty="0" smtClean="0">
                  <a:solidFill>
                    <a:srgbClr val="B42025"/>
                  </a:solidFill>
                  <a:latin typeface="Georgia" pitchFamily="18" charset="0"/>
                </a:rPr>
                <a:t>. </a:t>
              </a:r>
              <a:r>
                <a:rPr lang="en-US" sz="2200" dirty="0">
                  <a:solidFill>
                    <a:srgbClr val="B42025"/>
                  </a:solidFill>
                  <a:latin typeface="Georgia" pitchFamily="18" charset="0"/>
                </a:rPr>
                <a:t>devices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4800600" y="4341425"/>
              <a:ext cx="3886200" cy="975933"/>
            </a:xfrm>
            <a:prstGeom prst="rect">
              <a:avLst/>
            </a:prstGeom>
            <a:noFill/>
            <a:ln w="9525">
              <a:solidFill>
                <a:srgbClr val="1C407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solidFill>
                    <a:srgbClr val="B42025"/>
                  </a:solidFill>
                  <a:latin typeface="Georgia" pitchFamily="18" charset="0"/>
                </a:rPr>
                <a:t>Choose 1:</a:t>
              </a:r>
            </a:p>
            <a:p>
              <a:pPr>
                <a:spcBef>
                  <a:spcPct val="30000"/>
                </a:spcBef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  <a:sym typeface="Symbol" pitchFamily="-76" charset="2"/>
                </a:rPr>
                <a:t>  ________________</a:t>
              </a:r>
              <a:endParaRPr lang="en-US" sz="2400" dirty="0">
                <a:solidFill>
                  <a:srgbClr val="B42025"/>
                </a:solidFill>
                <a:latin typeface="Georgia" pitchFamily="18" charset="0"/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3261777" y="5079979"/>
              <a:ext cx="1381949" cy="16325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B42025"/>
                </a:solidFill>
                <a:latin typeface="Georgia" pitchFamily="18" charset="0"/>
              </a:endParaRP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V="1">
              <a:off x="2793442" y="4667943"/>
              <a:ext cx="1850284" cy="171032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B42025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685800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400" dirty="0" smtClean="0">
                <a:solidFill>
                  <a:srgbClr val="1C4076"/>
                </a:solidFill>
                <a:latin typeface="Georgia" pitchFamily="18" charset="0"/>
              </a:rPr>
              <a:t>ACCP </a:t>
            </a:r>
            <a:r>
              <a:rPr lang="en-US" sz="3400" dirty="0" err="1" smtClean="0">
                <a:solidFill>
                  <a:srgbClr val="1C4076"/>
                </a:solidFill>
                <a:latin typeface="Georgia" pitchFamily="18" charset="0"/>
              </a:rPr>
              <a:t>Thromboprophylaxis</a:t>
            </a:r>
            <a:r>
              <a:rPr lang="en-US" sz="3400" dirty="0" smtClean="0">
                <a:solidFill>
                  <a:srgbClr val="1C4076"/>
                </a:solidFill>
                <a:latin typeface="Georgia" pitchFamily="18" charset="0"/>
              </a:rPr>
              <a:t> Recommendations</a:t>
            </a:r>
            <a:r>
              <a:rPr lang="en-US" sz="38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38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38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428172" y="1010028"/>
          <a:ext cx="8305800" cy="4095372"/>
        </p:xfrm>
        <a:graphic>
          <a:graphicData uri="http://schemas.openxmlformats.org/drawingml/2006/table">
            <a:tbl>
              <a:tblPr/>
              <a:tblGrid>
                <a:gridCol w="3429000"/>
                <a:gridCol w="1295400"/>
                <a:gridCol w="1219200"/>
                <a:gridCol w="1066800"/>
                <a:gridCol w="12954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itchFamily="18" charset="0"/>
                        <a:ea typeface="ＭＳ Ｐゴシック" pitchFamily="-7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LDH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LMWH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Fonda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Warfarin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4076"/>
                        </a:solidFill>
                        <a:effectLst/>
                        <a:latin typeface="Georgia" pitchFamily="18" charset="0"/>
                        <a:ea typeface="ＭＳ Ｐゴシック" pitchFamily="-7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General 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Gynecologic 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Urologic 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Coronary art bypass 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Hip replacement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Knee replacement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Hip fracture 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Neurosurgery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2B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2A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276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Major trauma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17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Medical patients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28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2025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Critical care patients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076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ＭＳ Ｐゴシック" pitchFamily="-76" charset="-128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0" y="52094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Geerts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– Chest 2008;133:381S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446316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Default (“opt-out”) Prophylaxis</a:t>
            </a: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8913" y="1436920"/>
            <a:ext cx="7286171" cy="3833542"/>
            <a:chOff x="762000" y="1640114"/>
            <a:chExt cx="7467600" cy="4058349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762000" y="1640114"/>
              <a:ext cx="3581400" cy="121207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400" u="sng" dirty="0">
                  <a:solidFill>
                    <a:srgbClr val="000099"/>
                  </a:solidFill>
                  <a:latin typeface="Georgia" pitchFamily="18" charset="0"/>
                </a:rPr>
                <a:t>Everyone</a:t>
              </a:r>
              <a:r>
                <a:rPr lang="en-US" sz="2400" dirty="0">
                  <a:solidFill>
                    <a:srgbClr val="000099"/>
                  </a:solidFill>
                  <a:latin typeface="Georgia" pitchFamily="18" charset="0"/>
                </a:rPr>
                <a:t> gets routine, evidence-based prophylaxis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62000" y="3507008"/>
              <a:ext cx="3581400" cy="121207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5000"/>
                </a:lnSpc>
                <a:spcBef>
                  <a:spcPct val="50000"/>
                </a:spcBef>
              </a:pPr>
              <a:r>
                <a:rPr lang="en-US" sz="2400" u="sng" dirty="0">
                  <a:solidFill>
                    <a:srgbClr val="000099"/>
                  </a:solidFill>
                  <a:latin typeface="Georgia" pitchFamily="18" charset="0"/>
                </a:rPr>
                <a:t>Everyone</a:t>
              </a:r>
              <a:r>
                <a:rPr lang="en-US" sz="2400" dirty="0">
                  <a:solidFill>
                    <a:srgbClr val="000099"/>
                  </a:solidFill>
                  <a:latin typeface="Georgia" pitchFamily="18" charset="0"/>
                </a:rPr>
                <a:t> gets anticoagulant prophylaxis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5676900" y="1868714"/>
              <a:ext cx="2552700" cy="749398"/>
            </a:xfrm>
            <a:prstGeom prst="rect">
              <a:avLst/>
            </a:prstGeom>
            <a:solidFill>
              <a:srgbClr val="1C4076">
                <a:alpha val="35000"/>
              </a:srgbClr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Unless thrombosis risk too low</a:t>
              </a: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5715000" y="3583208"/>
              <a:ext cx="2514600" cy="749398"/>
            </a:xfrm>
            <a:prstGeom prst="rect">
              <a:avLst/>
            </a:prstGeom>
            <a:solidFill>
              <a:srgbClr val="1C4076">
                <a:alpha val="35000"/>
              </a:srgbClr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Unless bleeding risk too high</a:t>
              </a: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1676400" y="2896233"/>
              <a:ext cx="1752600" cy="5452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4419600" y="2097314"/>
              <a:ext cx="1143000" cy="228600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FFFF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4419600" y="3814983"/>
              <a:ext cx="1143000" cy="228600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FFFF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6838724" y="4359789"/>
              <a:ext cx="324077" cy="29774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6019800" y="4682463"/>
              <a:ext cx="1981200" cy="10160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99"/>
                  </a:solidFill>
                  <a:latin typeface="Georgia" pitchFamily="18" charset="0"/>
                </a:rPr>
                <a:t>Obsessive mechanical prophylaxis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514600" y="5327811"/>
              <a:ext cx="3429000" cy="76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2465269" y="4778497"/>
              <a:ext cx="125531" cy="610071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4791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Approach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70000" y="1128486"/>
            <a:ext cx="6916057" cy="4244362"/>
            <a:chOff x="1676400" y="1219200"/>
            <a:chExt cx="7039948" cy="4523096"/>
          </a:xfrm>
        </p:grpSpPr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391400" y="3964675"/>
              <a:ext cx="0" cy="381000"/>
            </a:xfrm>
            <a:prstGeom prst="line">
              <a:avLst/>
            </a:prstGeom>
            <a:noFill/>
            <a:ln w="57150">
              <a:solidFill>
                <a:srgbClr val="1C407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1C4076"/>
                </a:solidFill>
                <a:latin typeface="Georgia" pitchFamily="18" charset="0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3581400" y="3690128"/>
              <a:ext cx="0" cy="609600"/>
            </a:xfrm>
            <a:prstGeom prst="line">
              <a:avLst/>
            </a:prstGeom>
            <a:noFill/>
            <a:ln w="57150">
              <a:solidFill>
                <a:srgbClr val="1C407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1C4076"/>
                </a:solidFill>
                <a:latin typeface="Georgia" pitchFamily="18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3581400" y="2614002"/>
              <a:ext cx="0" cy="533400"/>
            </a:xfrm>
            <a:prstGeom prst="line">
              <a:avLst/>
            </a:prstGeom>
            <a:noFill/>
            <a:ln w="57150">
              <a:solidFill>
                <a:srgbClr val="1C407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1C4076"/>
                </a:solidFill>
                <a:latin typeface="Georgia" pitchFamily="18" charset="0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3581400" y="1605885"/>
              <a:ext cx="0" cy="381000"/>
            </a:xfrm>
            <a:prstGeom prst="line">
              <a:avLst/>
            </a:prstGeom>
            <a:noFill/>
            <a:ln w="57150">
              <a:solidFill>
                <a:srgbClr val="1C407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1C4076"/>
                </a:solidFill>
                <a:latin typeface="Georgia" pitchFamily="18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905000" y="1219200"/>
              <a:ext cx="3352800" cy="491983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rgbClr val="1C4076"/>
                  </a:solidFill>
                  <a:latin typeface="Georgia" pitchFamily="18" charset="0"/>
                </a:rPr>
                <a:t>All admitted patients</a:t>
              </a:r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2476500" y="1986885"/>
              <a:ext cx="2209800" cy="838200"/>
            </a:xfrm>
            <a:prstGeom prst="octagon">
              <a:avLst>
                <a:gd name="adj" fmla="val 29287"/>
              </a:avLst>
            </a:prstGeom>
            <a:solidFill>
              <a:srgbClr val="FFCCCC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200" dirty="0">
                  <a:solidFill>
                    <a:srgbClr val="1C4076"/>
                  </a:solidFill>
                  <a:latin typeface="Georgia" pitchFamily="18" charset="0"/>
                </a:rPr>
                <a:t>Prophylaxis </a:t>
              </a:r>
            </a:p>
            <a:p>
              <a:pPr algn="ctr"/>
              <a:r>
                <a:rPr lang="en-US" sz="2200" dirty="0">
                  <a:solidFill>
                    <a:srgbClr val="1C4076"/>
                  </a:solidFill>
                  <a:latin typeface="Georgia" pitchFamily="18" charset="0"/>
                </a:rPr>
                <a:t>Indicated?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5735636" y="2015549"/>
              <a:ext cx="2667000" cy="7543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2238" indent="-122238">
                <a:buFont typeface="Arial" pitchFamily="34" charset="0"/>
                <a:buChar char="•"/>
              </a:pPr>
              <a:r>
                <a:rPr lang="en-US" sz="2000" dirty="0">
                  <a:solidFill>
                    <a:srgbClr val="1C4076"/>
                  </a:solidFill>
                  <a:latin typeface="Georgia" pitchFamily="18" charset="0"/>
                </a:rPr>
                <a:t>Fully mobile</a:t>
              </a:r>
            </a:p>
            <a:p>
              <a:pPr marL="122238" indent="-122238">
                <a:buFont typeface="Arial" pitchFamily="34" charset="0"/>
                <a:buChar char="•"/>
              </a:pPr>
              <a:r>
                <a:rPr lang="en-US" sz="2000" dirty="0">
                  <a:solidFill>
                    <a:srgbClr val="1C4076"/>
                  </a:solidFill>
                  <a:latin typeface="Georgia" pitchFamily="18" charset="0"/>
                </a:rPr>
                <a:t>Brief length of stay</a:t>
              </a: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800600" y="1910686"/>
              <a:ext cx="533400" cy="885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1C4076"/>
                  </a:solidFill>
                  <a:latin typeface="Georgia" pitchFamily="18" charset="0"/>
                </a:rPr>
                <a:t>no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4753948" y="2397685"/>
              <a:ext cx="914400" cy="0"/>
            </a:xfrm>
            <a:prstGeom prst="line">
              <a:avLst/>
            </a:prstGeom>
            <a:noFill/>
            <a:ln w="57150">
              <a:solidFill>
                <a:srgbClr val="1C407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1C4076"/>
                </a:solidFill>
                <a:latin typeface="Georgia" pitchFamily="18" charset="0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657600" y="2707051"/>
              <a:ext cx="762000" cy="49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1C4076"/>
                  </a:solidFill>
                  <a:latin typeface="Georgia" pitchFamily="18" charset="0"/>
                </a:rPr>
                <a:t>yes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1676400" y="3162869"/>
              <a:ext cx="3810000" cy="838200"/>
            </a:xfrm>
            <a:prstGeom prst="octagon">
              <a:avLst>
                <a:gd name="adj" fmla="val 29287"/>
              </a:avLst>
            </a:prstGeom>
            <a:solidFill>
              <a:srgbClr val="FFCCCC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200" dirty="0">
                  <a:solidFill>
                    <a:srgbClr val="1C4076"/>
                  </a:solidFill>
                  <a:latin typeface="Georgia" pitchFamily="18" charset="0"/>
                </a:rPr>
                <a:t>Anticoagulant prophylaxis </a:t>
              </a:r>
            </a:p>
            <a:p>
              <a:pPr algn="ctr"/>
              <a:r>
                <a:rPr lang="en-US" sz="2200" dirty="0">
                  <a:solidFill>
                    <a:srgbClr val="1C4076"/>
                  </a:solidFill>
                  <a:latin typeface="Georgia" pitchFamily="18" charset="0"/>
                </a:rPr>
                <a:t>contra-indicated?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5545496" y="3102363"/>
              <a:ext cx="685800" cy="49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1C4076"/>
                  </a:solidFill>
                  <a:latin typeface="Georgia" pitchFamily="18" charset="0"/>
                </a:rPr>
                <a:t>yes</a:t>
              </a: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5547826" y="3610495"/>
              <a:ext cx="762000" cy="0"/>
            </a:xfrm>
            <a:prstGeom prst="line">
              <a:avLst/>
            </a:prstGeom>
            <a:noFill/>
            <a:ln w="57150">
              <a:solidFill>
                <a:srgbClr val="1C407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1C4076"/>
                </a:solidFill>
                <a:latin typeface="Georgia" pitchFamily="18" charset="0"/>
              </a:endParaRP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6356478" y="3223128"/>
              <a:ext cx="2209800" cy="7543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2238" indent="-122238">
                <a:buFont typeface="Arial" pitchFamily="34" charset="0"/>
                <a:buChar char="•"/>
              </a:pPr>
              <a:r>
                <a:rPr lang="en-US" sz="2000" dirty="0">
                  <a:solidFill>
                    <a:srgbClr val="1C4076"/>
                  </a:solidFill>
                  <a:latin typeface="Georgia" pitchFamily="18" charset="0"/>
                </a:rPr>
                <a:t>Active bleeding</a:t>
              </a:r>
            </a:p>
            <a:p>
              <a:pPr marL="122238" indent="-122238">
                <a:buFont typeface="Arial" pitchFamily="34" charset="0"/>
                <a:buChar char="•"/>
              </a:pPr>
              <a:r>
                <a:rPr lang="en-US" sz="2000" dirty="0">
                  <a:solidFill>
                    <a:srgbClr val="1C4076"/>
                  </a:solidFill>
                  <a:latin typeface="Georgia" pitchFamily="18" charset="0"/>
                </a:rPr>
                <a:t>Hi bleeding risk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3701922" y="3887339"/>
              <a:ext cx="762000" cy="49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1C4076"/>
                  </a:solidFill>
                  <a:latin typeface="Georgia" pitchFamily="18" charset="0"/>
                </a:rPr>
                <a:t>no</a:t>
              </a:r>
            </a:p>
          </p:txBody>
        </p:sp>
        <p:sp>
          <p:nvSpPr>
            <p:cNvPr id="23" name="AutoShape 16"/>
            <p:cNvSpPr>
              <a:spLocks noChangeArrowheads="1"/>
            </p:cNvSpPr>
            <p:nvPr/>
          </p:nvSpPr>
          <p:spPr bwMode="auto">
            <a:xfrm>
              <a:off x="6049348" y="4370696"/>
              <a:ext cx="2667000" cy="1371600"/>
            </a:xfrm>
            <a:prstGeom prst="beve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r>
                <a:rPr lang="en-US" sz="2200" dirty="0">
                  <a:solidFill>
                    <a:srgbClr val="1C4076"/>
                  </a:solidFill>
                  <a:latin typeface="Georgia" pitchFamily="18" charset="0"/>
                </a:rPr>
                <a:t> Mechanical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200" dirty="0">
                  <a:solidFill>
                    <a:srgbClr val="1C4076"/>
                  </a:solidFill>
                  <a:latin typeface="Georgia" pitchFamily="18" charset="0"/>
                </a:rPr>
                <a:t> Reassess daily</a:t>
              </a:r>
            </a:p>
          </p:txBody>
        </p:sp>
        <p:sp>
          <p:nvSpPr>
            <p:cNvPr id="24" name="AutoShape 17"/>
            <p:cNvSpPr>
              <a:spLocks noChangeArrowheads="1"/>
            </p:cNvSpPr>
            <p:nvPr/>
          </p:nvSpPr>
          <p:spPr bwMode="auto">
            <a:xfrm>
              <a:off x="2247900" y="4339761"/>
              <a:ext cx="2667000" cy="1371600"/>
            </a:xfrm>
            <a:prstGeom prst="beve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200" dirty="0" smtClean="0">
                  <a:solidFill>
                    <a:srgbClr val="1C4076"/>
                  </a:solidFill>
                  <a:latin typeface="Georgia" pitchFamily="18" charset="0"/>
                </a:rPr>
                <a:t>LMWH </a:t>
              </a:r>
              <a:r>
                <a:rPr lang="en-US" sz="2200" dirty="0">
                  <a:solidFill>
                    <a:srgbClr val="1C4076"/>
                  </a:solidFill>
                  <a:latin typeface="Georgia" pitchFamily="18" charset="0"/>
                </a:rPr>
                <a:t>(one </a:t>
              </a:r>
            </a:p>
            <a:p>
              <a:pPr algn="ctr"/>
              <a:r>
                <a:rPr lang="en-US" sz="2200" dirty="0">
                  <a:solidFill>
                    <a:srgbClr val="1C4076"/>
                  </a:solidFill>
                  <a:latin typeface="Georgia" pitchFamily="18" charset="0"/>
                </a:rPr>
                <a:t>  dose for ~all) </a:t>
              </a: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H="1" flipV="1">
              <a:off x="5181601" y="4127083"/>
              <a:ext cx="762000" cy="990600"/>
            </a:xfrm>
            <a:prstGeom prst="line">
              <a:avLst/>
            </a:prstGeom>
            <a:noFill/>
            <a:ln w="57150">
              <a:solidFill>
                <a:srgbClr val="1C407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1C4076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2294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ANY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and </a:t>
            </a:r>
            <a:r>
              <a:rPr lang="en-US" sz="4000" u="sng" dirty="0" smtClean="0">
                <a:solidFill>
                  <a:srgbClr val="1C4076"/>
                </a:solidFill>
                <a:latin typeface="Georgia" pitchFamily="18" charset="0"/>
              </a:rPr>
              <a:t>RECOMMENDED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Use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5223915"/>
            <a:ext cx="88174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Yu – Am J Health-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Syst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Pharm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2007;64:69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5430" y="1219200"/>
            <a:ext cx="8229600" cy="4046433"/>
            <a:chOff x="304800" y="1544249"/>
            <a:chExt cx="8534400" cy="4358756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1447800" y="1752600"/>
              <a:ext cx="0" cy="35814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1295400" y="1752600"/>
              <a:ext cx="1524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95400" y="3505200"/>
              <a:ext cx="1524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1295400" y="2667000"/>
              <a:ext cx="1524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295400" y="4419600"/>
              <a:ext cx="1524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04800" y="1544249"/>
              <a:ext cx="990600" cy="3988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60000"/>
                </a:spcBef>
              </a:pPr>
              <a:r>
                <a:rPr lang="en-US" sz="1700" dirty="0">
                  <a:solidFill>
                    <a:srgbClr val="1C4076"/>
                  </a:solidFill>
                  <a:latin typeface="Georgia" pitchFamily="18" charset="0"/>
                </a:rPr>
                <a:t>100%</a:t>
              </a:r>
            </a:p>
            <a:p>
              <a:pPr algn="r">
                <a:spcBef>
                  <a:spcPct val="60000"/>
                </a:spcBef>
              </a:pPr>
              <a:endParaRPr lang="en-US" sz="1700" dirty="0">
                <a:solidFill>
                  <a:srgbClr val="1C4076"/>
                </a:solidFill>
                <a:latin typeface="Georgia" pitchFamily="18" charset="0"/>
              </a:endParaRPr>
            </a:p>
            <a:p>
              <a:pPr algn="r">
                <a:spcBef>
                  <a:spcPct val="60000"/>
                </a:spcBef>
              </a:pPr>
              <a:r>
                <a:rPr lang="en-US" sz="1700" dirty="0">
                  <a:solidFill>
                    <a:srgbClr val="1C4076"/>
                  </a:solidFill>
                  <a:latin typeface="Georgia" pitchFamily="18" charset="0"/>
                </a:rPr>
                <a:t>75%</a:t>
              </a:r>
            </a:p>
            <a:p>
              <a:pPr algn="r">
                <a:spcBef>
                  <a:spcPct val="60000"/>
                </a:spcBef>
              </a:pPr>
              <a:endParaRPr lang="en-US" sz="1700" dirty="0">
                <a:solidFill>
                  <a:srgbClr val="1C4076"/>
                </a:solidFill>
                <a:latin typeface="Georgia" pitchFamily="18" charset="0"/>
              </a:endParaRPr>
            </a:p>
            <a:p>
              <a:pPr algn="r">
                <a:spcBef>
                  <a:spcPct val="60000"/>
                </a:spcBef>
              </a:pPr>
              <a:r>
                <a:rPr lang="en-US" sz="1700" dirty="0">
                  <a:solidFill>
                    <a:srgbClr val="1C4076"/>
                  </a:solidFill>
                  <a:latin typeface="Georgia" pitchFamily="18" charset="0"/>
                </a:rPr>
                <a:t>50%</a:t>
              </a:r>
            </a:p>
            <a:p>
              <a:pPr algn="r">
                <a:spcBef>
                  <a:spcPct val="60000"/>
                </a:spcBef>
              </a:pPr>
              <a:endParaRPr lang="en-US" sz="1700" dirty="0">
                <a:solidFill>
                  <a:srgbClr val="1C4076"/>
                </a:solidFill>
                <a:latin typeface="Georgia" pitchFamily="18" charset="0"/>
              </a:endParaRPr>
            </a:p>
            <a:p>
              <a:pPr algn="r">
                <a:spcBef>
                  <a:spcPct val="60000"/>
                </a:spcBef>
              </a:pPr>
              <a:r>
                <a:rPr lang="en-US" sz="1700" dirty="0">
                  <a:solidFill>
                    <a:srgbClr val="1C4076"/>
                  </a:solidFill>
                  <a:latin typeface="Georgia" pitchFamily="18" charset="0"/>
                </a:rPr>
                <a:t>25%</a:t>
              </a:r>
            </a:p>
            <a:p>
              <a:pPr algn="r">
                <a:spcBef>
                  <a:spcPct val="60000"/>
                </a:spcBef>
              </a:pPr>
              <a:endParaRPr lang="en-US" sz="1700" dirty="0">
                <a:solidFill>
                  <a:srgbClr val="1C4076"/>
                </a:solidFill>
                <a:latin typeface="Georgia" pitchFamily="18" charset="0"/>
              </a:endParaRPr>
            </a:p>
            <a:p>
              <a:pPr algn="r">
                <a:spcBef>
                  <a:spcPct val="60000"/>
                </a:spcBef>
              </a:pPr>
              <a:r>
                <a:rPr lang="en-US" sz="1700" dirty="0">
                  <a:solidFill>
                    <a:srgbClr val="1C4076"/>
                  </a:solidFill>
                  <a:latin typeface="Georgia" pitchFamily="18" charset="0"/>
                </a:rPr>
                <a:t>0</a:t>
              </a: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676400" y="2743200"/>
              <a:ext cx="685800" cy="2590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1371600" y="5273094"/>
              <a:ext cx="7239000" cy="629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231775" algn="l"/>
                  <a:tab pos="1030288" algn="l"/>
                  <a:tab pos="2003425" algn="l"/>
                  <a:tab pos="2859088" algn="l"/>
                  <a:tab pos="3716338" algn="l"/>
                  <a:tab pos="4397375" algn="l"/>
                  <a:tab pos="5311775" algn="l"/>
                  <a:tab pos="6110288" algn="l"/>
                </a:tabLst>
              </a:pPr>
              <a:r>
                <a:rPr lang="en-US" sz="1600" dirty="0" smtClean="0">
                  <a:solidFill>
                    <a:srgbClr val="1C4076"/>
                  </a:solidFill>
                  <a:latin typeface="Georgia" pitchFamily="18" charset="0"/>
                </a:rPr>
                <a:t>	Ortho 	Spinal 	Med 	Gen 	</a:t>
              </a:r>
              <a:r>
                <a:rPr lang="en-US" sz="1600" dirty="0" err="1" smtClean="0">
                  <a:solidFill>
                    <a:srgbClr val="1C4076"/>
                  </a:solidFill>
                  <a:latin typeface="Georgia" pitchFamily="18" charset="0"/>
                </a:rPr>
                <a:t>Urol</a:t>
              </a:r>
              <a:r>
                <a:rPr lang="en-US" sz="1600" dirty="0" smtClean="0">
                  <a:solidFill>
                    <a:srgbClr val="1C4076"/>
                  </a:solidFill>
                  <a:latin typeface="Georgia" pitchFamily="18" charset="0"/>
                </a:rPr>
                <a:t> 	Trauma	</a:t>
              </a:r>
              <a:r>
                <a:rPr lang="en-US" sz="1600" dirty="0" err="1" smtClean="0">
                  <a:solidFill>
                    <a:srgbClr val="1C4076"/>
                  </a:solidFill>
                  <a:latin typeface="Georgia" pitchFamily="18" charset="0"/>
                </a:rPr>
                <a:t>Gyne</a:t>
              </a:r>
              <a:r>
                <a:rPr lang="en-US" sz="1600" dirty="0">
                  <a:solidFill>
                    <a:srgbClr val="1C4076"/>
                  </a:solidFill>
                  <a:latin typeface="Georgia" pitchFamily="18" charset="0"/>
                </a:rPr>
                <a:t>	</a:t>
              </a:r>
              <a:r>
                <a:rPr lang="en-US" sz="1600" dirty="0" err="1" smtClean="0">
                  <a:solidFill>
                    <a:srgbClr val="1C4076"/>
                  </a:solidFill>
                  <a:latin typeface="Georgia" pitchFamily="18" charset="0"/>
                </a:rPr>
                <a:t>Neuro</a:t>
              </a:r>
              <a:r>
                <a:rPr lang="en-US" sz="1600" dirty="0" smtClean="0">
                  <a:solidFill>
                    <a:srgbClr val="1C4076"/>
                  </a:solidFill>
                  <a:latin typeface="Georgia" pitchFamily="18" charset="0"/>
                </a:rPr>
                <a:t>  				</a:t>
              </a:r>
              <a:r>
                <a:rPr lang="en-US" sz="1600" dirty="0" err="1" smtClean="0">
                  <a:solidFill>
                    <a:srgbClr val="1C4076"/>
                  </a:solidFill>
                  <a:latin typeface="Georgia" pitchFamily="18" charset="0"/>
                </a:rPr>
                <a:t>surg</a:t>
              </a:r>
              <a:r>
                <a:rPr lang="en-US" sz="1600" dirty="0" smtClean="0">
                  <a:solidFill>
                    <a:srgbClr val="1C4076"/>
                  </a:solidFill>
                  <a:latin typeface="Georgia" pitchFamily="18" charset="0"/>
                </a:rPr>
                <a:t> .			</a:t>
              </a:r>
              <a:r>
                <a:rPr lang="en-US" sz="1600" dirty="0">
                  <a:solidFill>
                    <a:srgbClr val="1C4076"/>
                  </a:solidFill>
                  <a:latin typeface="Georgia" pitchFamily="18" charset="0"/>
                </a:rPr>
                <a:t>s</a:t>
              </a:r>
              <a:r>
                <a:rPr lang="en-US" sz="1600" dirty="0" smtClean="0">
                  <a:solidFill>
                    <a:srgbClr val="1C4076"/>
                  </a:solidFill>
                  <a:latin typeface="Georgia" pitchFamily="18" charset="0"/>
                </a:rPr>
                <a:t>urg.</a:t>
              </a:r>
              <a:endParaRPr lang="en-US" sz="1600" dirty="0">
                <a:solidFill>
                  <a:srgbClr val="1C4076"/>
                </a:solidFill>
                <a:latin typeface="Georgia" pitchFamily="18" charset="0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514600" y="4170856"/>
              <a:ext cx="685800" cy="1143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3352800" y="4343400"/>
              <a:ext cx="685800" cy="990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4191000" y="4495800"/>
              <a:ext cx="6858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5029200" y="4495800"/>
              <a:ext cx="6858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5867400" y="4572000"/>
              <a:ext cx="6858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6705600" y="4953000"/>
              <a:ext cx="6858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7543800" y="5029200"/>
              <a:ext cx="685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1676400" y="3352800"/>
              <a:ext cx="685800" cy="1981200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2514600" y="4874410"/>
              <a:ext cx="685800" cy="457200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0099"/>
                  </a:solidFill>
                  <a:latin typeface="Georgia" pitchFamily="18" charset="0"/>
                </a:rPr>
                <a:t>9%</a:t>
              </a: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3352800" y="4648200"/>
              <a:ext cx="685800" cy="685800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4191000" y="4724400"/>
              <a:ext cx="685800" cy="609600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5029200" y="4953000"/>
              <a:ext cx="685800" cy="381000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5867400" y="5181600"/>
              <a:ext cx="685800" cy="152400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6705600" y="5105400"/>
              <a:ext cx="685800" cy="228600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7543800" y="5181600"/>
              <a:ext cx="685800" cy="152400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1447800" y="5334000"/>
              <a:ext cx="68580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1676400" y="4953000"/>
              <a:ext cx="762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000099"/>
                  </a:solidFill>
                  <a:latin typeface="Georgia" pitchFamily="18" charset="0"/>
                </a:rPr>
                <a:t>52%</a:t>
              </a:r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2514600" y="3733800"/>
              <a:ext cx="762000" cy="430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30%</a:t>
              </a:r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3352800" y="4953000"/>
              <a:ext cx="762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Georgia" pitchFamily="18" charset="0"/>
                </a:rPr>
                <a:t>15%</a:t>
              </a: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>
              <a:off x="4191000" y="4953000"/>
              <a:ext cx="762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Georgia" pitchFamily="18" charset="0"/>
                </a:rPr>
                <a:t>13%</a:t>
              </a:r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029199" y="4967513"/>
              <a:ext cx="76200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000099"/>
                  </a:solidFill>
                  <a:latin typeface="Georgia" pitchFamily="18" charset="0"/>
                </a:rPr>
                <a:t>10%</a:t>
              </a: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5875338" y="5013325"/>
              <a:ext cx="762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Georgia" pitchFamily="18" charset="0"/>
                </a:rPr>
                <a:t>4%</a:t>
              </a:r>
            </a:p>
          </p:txBody>
        </p:sp>
        <p:sp>
          <p:nvSpPr>
            <p:cNvPr id="41" name="Text Box 34"/>
            <p:cNvSpPr txBox="1">
              <a:spLocks noChangeArrowheads="1"/>
            </p:cNvSpPr>
            <p:nvPr/>
          </p:nvSpPr>
          <p:spPr bwMode="auto">
            <a:xfrm>
              <a:off x="6705600" y="4998811"/>
              <a:ext cx="762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000099"/>
                  </a:solidFill>
                  <a:latin typeface="Georgia" pitchFamily="18" charset="0"/>
                </a:rPr>
                <a:t>7%</a:t>
              </a:r>
            </a:p>
          </p:txBody>
        </p:sp>
        <p:sp>
          <p:nvSpPr>
            <p:cNvPr id="42" name="Text Box 35"/>
            <p:cNvSpPr txBox="1">
              <a:spLocks noChangeArrowheads="1"/>
            </p:cNvSpPr>
            <p:nvPr/>
          </p:nvSpPr>
          <p:spPr bwMode="auto">
            <a:xfrm>
              <a:off x="7544481" y="5058002"/>
              <a:ext cx="76200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99"/>
                  </a:solidFill>
                  <a:latin typeface="Georgia" pitchFamily="18" charset="0"/>
                </a:rPr>
                <a:t>3%</a:t>
              </a:r>
            </a:p>
          </p:txBody>
        </p:sp>
        <p:sp>
          <p:nvSpPr>
            <p:cNvPr id="43" name="Text Box 36"/>
            <p:cNvSpPr txBox="1">
              <a:spLocks noChangeArrowheads="1"/>
            </p:cNvSpPr>
            <p:nvPr/>
          </p:nvSpPr>
          <p:spPr bwMode="auto">
            <a:xfrm>
              <a:off x="1676400" y="2286000"/>
              <a:ext cx="762000" cy="430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73%</a:t>
              </a:r>
            </a:p>
          </p:txBody>
        </p:sp>
        <p:sp>
          <p:nvSpPr>
            <p:cNvPr id="44" name="Text Box 37"/>
            <p:cNvSpPr txBox="1">
              <a:spLocks noChangeArrowheads="1"/>
            </p:cNvSpPr>
            <p:nvPr/>
          </p:nvSpPr>
          <p:spPr bwMode="auto">
            <a:xfrm>
              <a:off x="4953000" y="4084638"/>
              <a:ext cx="762000" cy="430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22%</a:t>
              </a:r>
            </a:p>
          </p:txBody>
        </p:sp>
        <p:sp>
          <p:nvSpPr>
            <p:cNvPr id="45" name="Text Box 38"/>
            <p:cNvSpPr txBox="1">
              <a:spLocks noChangeArrowheads="1"/>
            </p:cNvSpPr>
            <p:nvPr/>
          </p:nvSpPr>
          <p:spPr bwMode="auto">
            <a:xfrm>
              <a:off x="5867400" y="4130675"/>
              <a:ext cx="762000" cy="430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18%</a:t>
              </a:r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6705600" y="4495800"/>
              <a:ext cx="762000" cy="430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9%</a:t>
              </a:r>
            </a:p>
          </p:txBody>
        </p:sp>
        <p:sp>
          <p:nvSpPr>
            <p:cNvPr id="47" name="Text Box 40"/>
            <p:cNvSpPr txBox="1">
              <a:spLocks noChangeArrowheads="1"/>
            </p:cNvSpPr>
            <p:nvPr/>
          </p:nvSpPr>
          <p:spPr bwMode="auto">
            <a:xfrm>
              <a:off x="7467600" y="4572000"/>
              <a:ext cx="762000" cy="430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7%</a:t>
              </a:r>
            </a:p>
          </p:txBody>
        </p:sp>
        <p:sp>
          <p:nvSpPr>
            <p:cNvPr id="48" name="Text Box 41"/>
            <p:cNvSpPr txBox="1">
              <a:spLocks noChangeArrowheads="1"/>
            </p:cNvSpPr>
            <p:nvPr/>
          </p:nvSpPr>
          <p:spPr bwMode="auto">
            <a:xfrm>
              <a:off x="3352800" y="3932238"/>
              <a:ext cx="762000" cy="430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26%</a:t>
              </a:r>
            </a:p>
          </p:txBody>
        </p:sp>
        <p:sp>
          <p:nvSpPr>
            <p:cNvPr id="49" name="Text Box 42"/>
            <p:cNvSpPr txBox="1">
              <a:spLocks noChangeArrowheads="1"/>
            </p:cNvSpPr>
            <p:nvPr/>
          </p:nvSpPr>
          <p:spPr bwMode="auto">
            <a:xfrm>
              <a:off x="4114800" y="4084638"/>
              <a:ext cx="762000" cy="430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22%</a:t>
              </a:r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6248400" y="2133600"/>
              <a:ext cx="4572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6248400" y="2743200"/>
              <a:ext cx="457200" cy="3048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6781800" y="2057400"/>
              <a:ext cx="2057400" cy="397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Any prophylaxis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6781800" y="2595674"/>
              <a:ext cx="2057400" cy="696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solidFill>
                    <a:srgbClr val="B42025"/>
                  </a:solidFill>
                  <a:latin typeface="Georgia" pitchFamily="18" charset="0"/>
                </a:rPr>
                <a:t>Recommended prophylaxis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698043" y="1719360"/>
              <a:ext cx="3733800" cy="497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N=123,304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2294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International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Use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502232"/>
            <a:ext cx="9144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87438" lvl="2" indent="-173038">
              <a:lnSpc>
                <a:spcPct val="95000"/>
              </a:lnSpc>
              <a:spcBef>
                <a:spcPct val="3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Surgical and medical patients admitted to 358 randomly selected, acute care hospitals in 32 countries on 6 continents</a:t>
            </a:r>
          </a:p>
          <a:p>
            <a:pPr marL="1087438" lvl="2" indent="-173038">
              <a:lnSpc>
                <a:spcPct val="95000"/>
              </a:lnSpc>
              <a:spcBef>
                <a:spcPct val="3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Cross-sectional chart audit on one particular day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91028" y="2656116"/>
            <a:ext cx="7543800" cy="2277547"/>
          </a:xfrm>
          <a:prstGeom prst="rect">
            <a:avLst/>
          </a:prstGeom>
          <a:noFill/>
          <a:ln w="9525">
            <a:solidFill>
              <a:srgbClr val="1C407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solidFill>
                  <a:srgbClr val="33CCFF"/>
                </a:solidFill>
                <a:latin typeface="Georgia" pitchFamily="18" charset="0"/>
              </a:rPr>
              <a:t>				</a:t>
            </a:r>
            <a:r>
              <a:rPr lang="en-US" sz="2000" dirty="0">
                <a:solidFill>
                  <a:srgbClr val="33CCFF"/>
                </a:solidFill>
                <a:latin typeface="Georgia" pitchFamily="18" charset="0"/>
              </a:rPr>
              <a:t>   </a:t>
            </a:r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Surgical	    Medical</a:t>
            </a:r>
          </a:p>
          <a:p>
            <a:r>
              <a:rPr lang="en-US" sz="2000" dirty="0">
                <a:solidFill>
                  <a:srgbClr val="1C4076"/>
                </a:solidFill>
                <a:latin typeface="Georgia" pitchFamily="18" charset="0"/>
              </a:rPr>
              <a:t>				 (N=30,827)	  (N=37,356)</a:t>
            </a:r>
          </a:p>
          <a:p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At 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risk for VTE*		     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	      64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%	     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	       42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%</a:t>
            </a:r>
          </a:p>
          <a:p>
            <a:r>
              <a:rPr lang="en-US" sz="2000" u="sng" dirty="0" smtClean="0">
                <a:solidFill>
                  <a:srgbClr val="B42025"/>
                </a:solidFill>
                <a:latin typeface="Georgia" pitchFamily="18" charset="0"/>
              </a:rPr>
              <a:t>Any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prophylaxis given	      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	      64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%	      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	       48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%</a:t>
            </a:r>
          </a:p>
          <a:p>
            <a:endParaRPr lang="en-US" sz="2000" u="sng" dirty="0" smtClean="0">
              <a:solidFill>
                <a:srgbClr val="B42025"/>
              </a:solidFill>
              <a:latin typeface="Georgia" pitchFamily="18" charset="0"/>
            </a:endParaRPr>
          </a:p>
          <a:p>
            <a:r>
              <a:rPr lang="en-US" sz="2000" u="sng" dirty="0" smtClean="0">
                <a:solidFill>
                  <a:srgbClr val="B42025"/>
                </a:solidFill>
                <a:latin typeface="Georgia" pitchFamily="18" charset="0"/>
              </a:rPr>
              <a:t>Recommended</a:t>
            </a:r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 </a:t>
            </a:r>
          </a:p>
          <a:p>
            <a:r>
              <a:rPr lang="en-US" sz="2000" dirty="0" smtClean="0">
                <a:solidFill>
                  <a:srgbClr val="B42025"/>
                </a:solidFill>
                <a:latin typeface="Georgia" pitchFamily="18" charset="0"/>
              </a:rPr>
              <a:t>Prophylaxis*given</a:t>
            </a: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		       59%	      40%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791028" y="3352118"/>
            <a:ext cx="7543800" cy="0"/>
          </a:xfrm>
          <a:prstGeom prst="line">
            <a:avLst/>
          </a:prstGeom>
          <a:noFill/>
          <a:ln w="12700">
            <a:solidFill>
              <a:srgbClr val="1C407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" y="4876800"/>
            <a:ext cx="9143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B42025"/>
                </a:solidFill>
                <a:latin typeface="Georgia" pitchFamily="18" charset="0"/>
              </a:rPr>
              <a:t>*using 2004 ACCP </a:t>
            </a:r>
            <a:r>
              <a:rPr lang="en-US" sz="1600" dirty="0" smtClean="0">
                <a:solidFill>
                  <a:srgbClr val="B42025"/>
                </a:solidFill>
                <a:latin typeface="Georgia" pitchFamily="18" charset="0"/>
              </a:rPr>
              <a:t>recommendations </a:t>
            </a:r>
            <a:r>
              <a:rPr lang="en-US" sz="1600" dirty="0">
                <a:solidFill>
                  <a:srgbClr val="B42025"/>
                </a:solidFill>
                <a:latin typeface="Georgia" pitchFamily="18" charset="0"/>
              </a:rPr>
              <a:t>(type of prophylaxis only)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52094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Cohen – Lancet 2008:371:387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1931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Used After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THR/TKR: Geographic Variation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  <a:buClr>
                <a:srgbClr val="000099"/>
              </a:buClr>
            </a:pP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 100 hospitals in 13 countries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19611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Warwick - JBJS 2007;89-B:799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26027" y="2134960"/>
            <a:ext cx="8153400" cy="3046988"/>
            <a:chOff x="990600" y="3140075"/>
            <a:chExt cx="8153400" cy="3046988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990600" y="3216275"/>
              <a:ext cx="6362700" cy="2154436"/>
            </a:xfrm>
            <a:prstGeom prst="rect">
              <a:avLst/>
            </a:prstGeom>
            <a:noFill/>
            <a:ln w="9525">
              <a:solidFill>
                <a:srgbClr val="1C407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solidFill>
                    <a:srgbClr val="33CCFF"/>
                  </a:solidFill>
                  <a:latin typeface="Georgia" pitchFamily="18" charset="0"/>
                </a:rPr>
                <a:t> </a:t>
              </a:r>
              <a:r>
                <a:rPr lang="en-US" sz="2400" dirty="0">
                  <a:solidFill>
                    <a:srgbClr val="1C4076"/>
                  </a:solidFill>
                  <a:latin typeface="Georgia" pitchFamily="18" charset="0"/>
                </a:rPr>
                <a:t>Prophylaxis	    </a:t>
              </a:r>
              <a:r>
                <a:rPr lang="en-US" sz="2400" dirty="0" smtClean="0">
                  <a:solidFill>
                    <a:srgbClr val="1C4076"/>
                  </a:solidFill>
                  <a:latin typeface="Georgia" pitchFamily="18" charset="0"/>
                </a:rPr>
                <a:t>	      USA          	    Others</a:t>
              </a:r>
              <a:endParaRPr lang="en-US" sz="2400" dirty="0">
                <a:solidFill>
                  <a:srgbClr val="1C4076"/>
                </a:solidFill>
                <a:latin typeface="Georgia" pitchFamily="18" charset="0"/>
              </a:endParaRPr>
            </a:p>
            <a:p>
              <a:r>
                <a:rPr lang="en-US" sz="2400" dirty="0">
                  <a:solidFill>
                    <a:srgbClr val="1C4076"/>
                  </a:solidFill>
                  <a:latin typeface="Georgia" pitchFamily="18" charset="0"/>
                </a:rPr>
                <a:t> on Day 1		 (n=7,008)	(n=6,007)</a:t>
              </a:r>
            </a:p>
            <a:p>
              <a:pPr>
                <a:spcBef>
                  <a:spcPct val="75000"/>
                </a:spcBef>
              </a:pPr>
              <a:r>
                <a:rPr lang="en-US" sz="2400" dirty="0">
                  <a:solidFill>
                    <a:srgbClr val="0000CC"/>
                  </a:solidFill>
                  <a:latin typeface="Georgia" pitchFamily="18" charset="0"/>
                </a:rPr>
                <a:t> </a:t>
              </a: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LMWH		  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    42</a:t>
              </a: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%	 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    100</a:t>
              </a: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%</a:t>
              </a:r>
            </a:p>
            <a:p>
              <a:pPr>
                <a:spcBef>
                  <a:spcPct val="75000"/>
                </a:spcBef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 </a:t>
              </a:r>
              <a:r>
                <a:rPr lang="en-US" sz="2400" dirty="0" err="1">
                  <a:solidFill>
                    <a:srgbClr val="B42025"/>
                  </a:solidFill>
                  <a:latin typeface="Georgia" pitchFamily="18" charset="0"/>
                </a:rPr>
                <a:t>Warfarin</a:t>
              </a: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		  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    58</a:t>
              </a: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%	</a:t>
              </a:r>
              <a:r>
                <a:rPr lang="en-US" sz="2400" dirty="0" smtClean="0">
                  <a:solidFill>
                    <a:srgbClr val="B42025"/>
                  </a:solidFill>
                  <a:latin typeface="Georgia" pitchFamily="18" charset="0"/>
                </a:rPr>
                <a:t>    &lt;&lt;</a:t>
              </a: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1% </a:t>
              </a:r>
              <a:endParaRPr lang="en-US" sz="2400" dirty="0">
                <a:solidFill>
                  <a:srgbClr val="B42025"/>
                </a:solidFill>
                <a:latin typeface="Georgia" pitchFamily="18" charset="0"/>
                <a:sym typeface="Symbol" pitchFamily="-76" charset="2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990600" y="4129315"/>
              <a:ext cx="6324600" cy="0"/>
            </a:xfrm>
            <a:prstGeom prst="line">
              <a:avLst/>
            </a:prstGeom>
            <a:noFill/>
            <a:ln w="12700">
              <a:solidFill>
                <a:srgbClr val="1C407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467600" y="3140075"/>
              <a:ext cx="1676400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B42025"/>
                  </a:solidFill>
                  <a:latin typeface="Georgia" pitchFamily="18" charset="0"/>
                </a:rPr>
                <a:t>Australia</a:t>
              </a:r>
            </a:p>
            <a:p>
              <a:r>
                <a:rPr lang="en-US" sz="1600" dirty="0">
                  <a:solidFill>
                    <a:srgbClr val="B42025"/>
                  </a:solidFill>
                  <a:latin typeface="Georgia" pitchFamily="18" charset="0"/>
                </a:rPr>
                <a:t>Brazil</a:t>
              </a:r>
            </a:p>
            <a:p>
              <a:r>
                <a:rPr lang="en-US" sz="1600" dirty="0">
                  <a:solidFill>
                    <a:srgbClr val="B42025"/>
                  </a:solidFill>
                  <a:latin typeface="Georgia" pitchFamily="18" charset="0"/>
                </a:rPr>
                <a:t>Bulgaria</a:t>
              </a:r>
            </a:p>
            <a:p>
              <a:r>
                <a:rPr lang="en-US" sz="1600" dirty="0">
                  <a:solidFill>
                    <a:srgbClr val="B42025"/>
                  </a:solidFill>
                  <a:latin typeface="Georgia" pitchFamily="18" charset="0"/>
                </a:rPr>
                <a:t>Canada</a:t>
              </a:r>
            </a:p>
            <a:p>
              <a:r>
                <a:rPr lang="en-US" sz="1600" dirty="0">
                  <a:solidFill>
                    <a:srgbClr val="B42025"/>
                  </a:solidFill>
                  <a:latin typeface="Georgia" pitchFamily="18" charset="0"/>
                </a:rPr>
                <a:t>Columbia</a:t>
              </a:r>
            </a:p>
            <a:p>
              <a:r>
                <a:rPr lang="en-US" sz="1600" dirty="0">
                  <a:solidFill>
                    <a:srgbClr val="B42025"/>
                  </a:solidFill>
                  <a:latin typeface="Georgia" pitchFamily="18" charset="0"/>
                </a:rPr>
                <a:t>Germany</a:t>
              </a:r>
            </a:p>
            <a:p>
              <a:r>
                <a:rPr lang="en-US" sz="1600" dirty="0">
                  <a:solidFill>
                    <a:srgbClr val="B42025"/>
                  </a:solidFill>
                  <a:latin typeface="Georgia" pitchFamily="18" charset="0"/>
                </a:rPr>
                <a:t>Italy</a:t>
              </a:r>
            </a:p>
            <a:p>
              <a:r>
                <a:rPr lang="en-US" sz="1600" dirty="0">
                  <a:solidFill>
                    <a:srgbClr val="B42025"/>
                  </a:solidFill>
                  <a:latin typeface="Georgia" pitchFamily="18" charset="0"/>
                </a:rPr>
                <a:t>Japan</a:t>
              </a:r>
            </a:p>
            <a:p>
              <a:r>
                <a:rPr lang="en-US" sz="1600" dirty="0">
                  <a:solidFill>
                    <a:srgbClr val="B42025"/>
                  </a:solidFill>
                  <a:latin typeface="Georgia" pitchFamily="18" charset="0"/>
                </a:rPr>
                <a:t>Poland</a:t>
              </a:r>
            </a:p>
            <a:p>
              <a:r>
                <a:rPr lang="en-US" sz="1600" dirty="0">
                  <a:solidFill>
                    <a:srgbClr val="B42025"/>
                  </a:solidFill>
                  <a:latin typeface="Georgia" pitchFamily="18" charset="0"/>
                </a:rPr>
                <a:t>Spain</a:t>
              </a:r>
            </a:p>
            <a:p>
              <a:r>
                <a:rPr lang="en-US" sz="1600" dirty="0">
                  <a:solidFill>
                    <a:srgbClr val="B42025"/>
                  </a:solidFill>
                  <a:latin typeface="Georgia" pitchFamily="18" charset="0"/>
                </a:rPr>
                <a:t>Turkey</a:t>
              </a:r>
            </a:p>
            <a:p>
              <a:r>
                <a:rPr lang="en-US" sz="1600" dirty="0">
                  <a:solidFill>
                    <a:srgbClr val="B42025"/>
                  </a:solidFill>
                  <a:latin typeface="Georgia" pitchFamily="18" charset="0"/>
                </a:rPr>
                <a:t>UK</a:t>
              </a: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7010400" y="3292475"/>
              <a:ext cx="533400" cy="228600"/>
            </a:xfrm>
            <a:prstGeom prst="line">
              <a:avLst/>
            </a:prstGeom>
            <a:noFill/>
            <a:ln w="76200">
              <a:solidFill>
                <a:srgbClr val="B42025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4791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Prophylaxis Use in Medical Patients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1,894 medical patients in 29 hospitals in Canada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522391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Khan –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Thromb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Res 2007;119:145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8886" y="1266372"/>
            <a:ext cx="8167914" cy="3999131"/>
            <a:chOff x="304800" y="1747838"/>
            <a:chExt cx="8474759" cy="4141137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1295400" y="1844675"/>
              <a:ext cx="0" cy="34290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676400" y="1981200"/>
              <a:ext cx="1828800" cy="3292475"/>
            </a:xfrm>
            <a:prstGeom prst="rect">
              <a:avLst/>
            </a:prstGeom>
            <a:solidFill>
              <a:srgbClr val="66F0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905000" y="4618038"/>
              <a:ext cx="1371600" cy="605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dirty="0">
                  <a:solidFill>
                    <a:srgbClr val="1C4076"/>
                  </a:solidFill>
                  <a:latin typeface="Georgia" pitchFamily="18" charset="0"/>
                </a:rPr>
                <a:t>90%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428072" y="5219693"/>
              <a:ext cx="7351487" cy="669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7663">
                <a:spcBef>
                  <a:spcPts val="0"/>
                </a:spcBef>
                <a:tabLst>
                  <a:tab pos="1146175" algn="ctr"/>
                  <a:tab pos="3367088" algn="ctr"/>
                  <a:tab pos="5602288" algn="ctr"/>
                </a:tabLst>
              </a:pPr>
              <a:r>
                <a:rPr lang="en-US" dirty="0" smtClean="0">
                  <a:solidFill>
                    <a:srgbClr val="1C4076"/>
                  </a:solidFill>
                  <a:latin typeface="Georgia" pitchFamily="18" charset="0"/>
                </a:rPr>
                <a:t>Prophylaxis                 </a:t>
              </a:r>
              <a:r>
                <a:rPr lang="en-US" dirty="0" err="1" smtClean="0">
                  <a:solidFill>
                    <a:srgbClr val="1C4076"/>
                  </a:solidFill>
                  <a:latin typeface="Georgia" pitchFamily="18" charset="0"/>
                </a:rPr>
                <a:t>Prophylaxis</a:t>
              </a:r>
              <a:r>
                <a:rPr lang="en-US" dirty="0" smtClean="0">
                  <a:solidFill>
                    <a:srgbClr val="1C4076"/>
                  </a:solidFill>
                  <a:latin typeface="Georgia" pitchFamily="18" charset="0"/>
                </a:rPr>
                <a:t>               </a:t>
              </a:r>
              <a:r>
                <a:rPr lang="en-US" dirty="0" smtClean="0">
                  <a:solidFill>
                    <a:srgbClr val="1C4076"/>
                  </a:solidFill>
                  <a:latin typeface="Georgia" pitchFamily="18" charset="0"/>
                </a:rPr>
                <a:t>Recommended</a:t>
              </a:r>
              <a:endParaRPr lang="en-US" dirty="0" smtClean="0">
                <a:solidFill>
                  <a:srgbClr val="1C4076"/>
                </a:solidFill>
                <a:latin typeface="Georgia" pitchFamily="18" charset="0"/>
              </a:endParaRPr>
            </a:p>
            <a:p>
              <a:pPr marL="347663">
                <a:spcBef>
                  <a:spcPts val="0"/>
                </a:spcBef>
                <a:tabLst>
                  <a:tab pos="1146175" algn="ctr"/>
                  <a:tab pos="3367088" algn="ctr"/>
                  <a:tab pos="5602288" algn="ctr"/>
                </a:tabLst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 </a:t>
              </a:r>
              <a:r>
                <a:rPr lang="en-US" dirty="0" smtClean="0">
                  <a:solidFill>
                    <a:srgbClr val="1C4076"/>
                  </a:solidFill>
                  <a:latin typeface="Georgia" pitchFamily="18" charset="0"/>
                </a:rPr>
                <a:t> </a:t>
              </a:r>
              <a:r>
                <a:rPr lang="en-US" dirty="0" smtClean="0">
                  <a:solidFill>
                    <a:srgbClr val="1C4076"/>
                  </a:solidFill>
                  <a:latin typeface="Georgia" pitchFamily="18" charset="0"/>
                </a:rPr>
                <a:t>indicated</a:t>
              </a:r>
              <a:r>
                <a:rPr lang="en-US" dirty="0" smtClean="0">
                  <a:solidFill>
                    <a:srgbClr val="1C4076"/>
                  </a:solidFill>
                  <a:latin typeface="Georgia" pitchFamily="18" charset="0"/>
                </a:rPr>
                <a:t>                        </a:t>
              </a:r>
              <a:r>
                <a:rPr lang="en-US" dirty="0" smtClean="0">
                  <a:solidFill>
                    <a:srgbClr val="1C4076"/>
                  </a:solidFill>
                  <a:latin typeface="Georgia" pitchFamily="18" charset="0"/>
                </a:rPr>
                <a:t>given</a:t>
              </a:r>
              <a:r>
                <a:rPr lang="en-US" dirty="0" smtClean="0">
                  <a:solidFill>
                    <a:srgbClr val="1C4076"/>
                  </a:solidFill>
                  <a:latin typeface="Georgia" pitchFamily="18" charset="0"/>
                </a:rPr>
                <a:t>	</a:t>
              </a:r>
              <a:r>
                <a:rPr lang="en-US" dirty="0" smtClean="0">
                  <a:solidFill>
                    <a:srgbClr val="1C4076"/>
                  </a:solidFill>
                  <a:latin typeface="Georgia" pitchFamily="18" charset="0"/>
                </a:rPr>
                <a:t>                         prophylaxis</a:t>
              </a:r>
              <a:endParaRPr lang="en-US" dirty="0">
                <a:solidFill>
                  <a:srgbClr val="1C4076"/>
                </a:solidFill>
                <a:latin typeface="Georgia" pitchFamily="18" charset="0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886200" y="4359275"/>
              <a:ext cx="1828800" cy="914400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4114800" y="4664075"/>
              <a:ext cx="1371600" cy="605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1C4076"/>
                  </a:solidFill>
                  <a:latin typeface="Georgia" pitchFamily="18" charset="0"/>
                </a:rPr>
                <a:t>23%</a:t>
              </a:r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>
              <a:off x="3276600" y="4816475"/>
              <a:ext cx="990600" cy="304800"/>
            </a:xfrm>
            <a:prstGeom prst="rightArrow">
              <a:avLst>
                <a:gd name="adj1" fmla="val 50000"/>
                <a:gd name="adj2" fmla="val 8125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6096000" y="4740275"/>
              <a:ext cx="1828800" cy="533400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99"/>
                </a:solidFill>
                <a:latin typeface="Georgia" pitchFamily="18" charset="0"/>
              </a:endParaRP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6324600" y="4667353"/>
              <a:ext cx="1371600" cy="605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dirty="0">
                  <a:solidFill>
                    <a:srgbClr val="1C4076"/>
                  </a:solidFill>
                  <a:latin typeface="Georgia" pitchFamily="18" charset="0"/>
                </a:rPr>
                <a:t>15%</a:t>
              </a: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95400" y="5273675"/>
              <a:ext cx="66294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143000" y="19050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143000" y="27432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1143000" y="43434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1143000" y="35814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04800" y="1747838"/>
              <a:ext cx="838200" cy="3824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200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100%</a:t>
              </a:r>
            </a:p>
            <a:p>
              <a:pPr algn="r">
                <a:spcBef>
                  <a:spcPct val="200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75%</a:t>
              </a:r>
            </a:p>
            <a:p>
              <a:pPr algn="r">
                <a:spcBef>
                  <a:spcPct val="200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50%</a:t>
              </a:r>
            </a:p>
            <a:p>
              <a:pPr algn="r">
                <a:spcBef>
                  <a:spcPct val="200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25%</a:t>
              </a:r>
            </a:p>
            <a:p>
              <a:pPr algn="r">
                <a:spcBef>
                  <a:spcPct val="200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0</a:t>
              </a: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1143000" y="52578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8017" t="14839" r="4089" b="26559"/>
          <a:stretch>
            <a:fillRect/>
          </a:stretch>
        </p:blipFill>
        <p:spPr bwMode="auto">
          <a:xfrm>
            <a:off x="460830" y="76200"/>
            <a:ext cx="8225971" cy="527833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Surgeon General’s Call to Action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14478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9725" indent="-339725" algn="ctr"/>
            <a:r>
              <a:rPr lang="en-US" sz="2800" b="1" u="sng" dirty="0">
                <a:solidFill>
                  <a:srgbClr val="1C4076"/>
                </a:solidFill>
                <a:latin typeface="Georgia" pitchFamily="18" charset="0"/>
              </a:rPr>
              <a:t>Venous </a:t>
            </a:r>
            <a:r>
              <a:rPr lang="en-US" sz="2800" b="1" u="sng" dirty="0" err="1">
                <a:solidFill>
                  <a:srgbClr val="1C4076"/>
                </a:solidFill>
                <a:latin typeface="Georgia" pitchFamily="18" charset="0"/>
              </a:rPr>
              <a:t>Thromboembolism</a:t>
            </a:r>
            <a:r>
              <a:rPr lang="en-US" sz="2800" b="1" u="sng" dirty="0">
                <a:solidFill>
                  <a:srgbClr val="1C4076"/>
                </a:solidFill>
                <a:latin typeface="Georgia" pitchFamily="18" charset="0"/>
              </a:rPr>
              <a:t> (VTE)</a:t>
            </a:r>
          </a:p>
          <a:p>
            <a:pPr marL="339725" indent="-339725">
              <a:buClr>
                <a:schemeClr val="accent3"/>
              </a:buClr>
            </a:pPr>
            <a:endParaRPr lang="en-US" sz="2800" dirty="0">
              <a:solidFill>
                <a:schemeClr val="accent3"/>
              </a:solidFill>
              <a:latin typeface="Georgia" pitchFamily="18" charset="0"/>
            </a:endParaRPr>
          </a:p>
          <a:p>
            <a:pPr marL="796925" lvl="1" indent="-339725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Estimated that 350,000 to 600,000 Americans are afflicted by VTE each 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year</a:t>
            </a:r>
            <a:endParaRPr lang="en-US" sz="2800" baseline="30000" dirty="0">
              <a:solidFill>
                <a:srgbClr val="B42025"/>
              </a:solidFill>
              <a:latin typeface="Georgia" pitchFamily="18" charset="0"/>
            </a:endParaRPr>
          </a:p>
          <a:p>
            <a:pPr marL="796925" lvl="1" indent="-339725">
              <a:buClr>
                <a:srgbClr val="B42025"/>
              </a:buClr>
              <a:buFont typeface="Arial" pitchFamily="34" charset="0"/>
              <a:buChar char="•"/>
            </a:pPr>
            <a:endParaRPr lang="en-US" sz="2800" dirty="0">
              <a:solidFill>
                <a:srgbClr val="B42025"/>
              </a:solidFill>
              <a:latin typeface="Georgia" pitchFamily="18" charset="0"/>
            </a:endParaRPr>
          </a:p>
          <a:p>
            <a:pPr marL="796925" lvl="1" indent="-339725"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Also, estimated that </a:t>
            </a:r>
            <a:r>
              <a:rPr lang="en-US" sz="2800" b="1" u="sng" dirty="0">
                <a:solidFill>
                  <a:srgbClr val="B42025"/>
                </a:solidFill>
                <a:latin typeface="Georgia" pitchFamily="18" charset="0"/>
              </a:rPr>
              <a:t>at least</a:t>
            </a:r>
            <a:r>
              <a:rPr lang="en-US" sz="2800" dirty="0">
                <a:solidFill>
                  <a:srgbClr val="B42025"/>
                </a:solidFill>
                <a:latin typeface="Georgia" pitchFamily="18" charset="0"/>
              </a:rPr>
              <a:t> 100,000 deaths each year are related to </a:t>
            </a:r>
            <a:r>
              <a:rPr lang="en-US" sz="2800" dirty="0" smtClean="0">
                <a:solidFill>
                  <a:srgbClr val="B42025"/>
                </a:solidFill>
                <a:latin typeface="Georgia" pitchFamily="18" charset="0"/>
              </a:rPr>
              <a:t>VTE</a:t>
            </a:r>
            <a:endParaRPr lang="en-US" sz="2800" dirty="0">
              <a:solidFill>
                <a:srgbClr val="B42025"/>
              </a:solidFill>
              <a:latin typeface="Georgia" pitchFamily="18" charset="0"/>
            </a:endParaRPr>
          </a:p>
          <a:p>
            <a:pPr marL="339725" indent="-339725"/>
            <a:endParaRPr lang="en-US" sz="2800" b="1" u="sng" baseline="30000" dirty="0">
              <a:solidFill>
                <a:srgbClr val="000099"/>
              </a:solidFill>
              <a:latin typeface="Georgia" pitchFamily="18" charset="0"/>
            </a:endParaRPr>
          </a:p>
          <a:p>
            <a:pPr marL="339725" indent="-339725"/>
            <a:endParaRPr lang="en-US" sz="2800" b="1" u="sng" baseline="30000" dirty="0">
              <a:solidFill>
                <a:srgbClr val="000099"/>
              </a:solidFill>
              <a:latin typeface="Georgia" pitchFamily="18" charset="0"/>
            </a:endParaRPr>
          </a:p>
          <a:p>
            <a:pPr marL="339725" indent="-339725"/>
            <a:endParaRPr lang="en-US" sz="28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507164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1C4076"/>
                </a:solidFill>
                <a:latin typeface="Georgia" pitchFamily="18" charset="0"/>
              </a:rPr>
              <a:t>The Surgeon General’s Call to Action To Prevent DVT/PE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293916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VTE is a Common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Complication After Surgery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2400" dirty="0" smtClean="0">
                <a:solidFill>
                  <a:srgbClr val="1C4076"/>
                </a:solidFill>
                <a:latin typeface="Georgia" pitchFamily="18" charset="0"/>
              </a:rPr>
              <a:t>(review of 7.5 million discharges from 994 US hospitals)</a:t>
            </a:r>
            <a:r>
              <a:rPr lang="en-US" sz="24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24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24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9144000" cy="303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7713" lvl="1" indent="-290513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Postoperative DVT or PE:</a:t>
            </a:r>
          </a:p>
          <a:p>
            <a:pPr marL="1204913" lvl="2" indent="-290513" eaLnBrk="0" hangingPunct="0">
              <a:spcBef>
                <a:spcPct val="7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2nd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most common 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medical complication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overall</a:t>
            </a:r>
          </a:p>
          <a:p>
            <a:pPr marL="1204913" lvl="2" indent="-290513" eaLnBrk="0" hangingPunct="0">
              <a:spcBef>
                <a:spcPct val="7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2nd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most common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cause of 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excess length of stay</a:t>
            </a:r>
          </a:p>
          <a:p>
            <a:pPr marL="1204913" lvl="2" indent="-290513" eaLnBrk="0" hangingPunct="0">
              <a:spcBef>
                <a:spcPct val="7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3rd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most common cause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of 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excess mortality</a:t>
            </a:r>
          </a:p>
          <a:p>
            <a:pPr marL="1204913" lvl="2" indent="-290513" eaLnBrk="0" hangingPunct="0">
              <a:spcBef>
                <a:spcPct val="700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3rd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most common cause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of </a:t>
            </a:r>
            <a:r>
              <a:rPr lang="en-US" sz="2400" b="1" dirty="0">
                <a:solidFill>
                  <a:srgbClr val="B42025"/>
                </a:solidFill>
                <a:latin typeface="Georgia" pitchFamily="18" charset="0"/>
              </a:rPr>
              <a:t>excess charges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52094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Zhan - JAMA 2003;290:1868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Surgeon General’s Call to Action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24115" y="2034495"/>
            <a:ext cx="4368799" cy="2058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B42025"/>
                </a:solidFill>
                <a:uLnTx/>
                <a:uFillTx/>
                <a:latin typeface="Georgia" pitchFamily="18" charset="0"/>
                <a:cs typeface="Arial" pitchFamily="34" charset="0"/>
              </a:rPr>
              <a:t>Dr. Galson laid out recommendations for the prevention of two common, yet deadly major public health threats: DVT and PE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rgbClr val="B42025"/>
              </a:solidFill>
              <a:uLnTx/>
              <a:uFillTx/>
              <a:latin typeface="Georg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uLnTx/>
              <a:uFillTx/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9742" y="3927432"/>
            <a:ext cx="9144000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rgbClr val="1C4076"/>
                </a:solidFill>
                <a:latin typeface="Georgia" pitchFamily="18" charset="0"/>
              </a:rPr>
              <a:t> The plan emphasized the need for:</a:t>
            </a:r>
          </a:p>
          <a:p>
            <a:pPr marL="1139825" lvl="2" indent="-22542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Increased awareness about DVT/PE </a:t>
            </a:r>
          </a:p>
          <a:p>
            <a:pPr marL="1139825" lvl="2" indent="-22542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Evidence-based practices for DVT</a:t>
            </a:r>
          </a:p>
          <a:p>
            <a:pPr marL="1139825" lvl="2" indent="-22542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More research on the causes, prevention and treatment of DVT </a:t>
            </a:r>
          </a:p>
          <a:p>
            <a:endParaRPr lang="en-US" sz="2200" dirty="0">
              <a:solidFill>
                <a:srgbClr val="B42025"/>
              </a:solidFill>
              <a:latin typeface="Georgia" pitchFamily="18" charset="0"/>
            </a:endParaRPr>
          </a:p>
        </p:txBody>
      </p:sp>
      <p:pic>
        <p:nvPicPr>
          <p:cNvPr id="12" name="Picture 4" descr="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829" y="1571522"/>
            <a:ext cx="2968171" cy="292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8290" t="18614" r="20692" b="10933"/>
          <a:stretch>
            <a:fillRect/>
          </a:stretch>
        </p:blipFill>
        <p:spPr bwMode="auto">
          <a:xfrm>
            <a:off x="2532744" y="63800"/>
            <a:ext cx="4082824" cy="5295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Improving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19742" y="1600200"/>
            <a:ext cx="9144000" cy="368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0" lvl="5" indent="-457200">
              <a:spcBef>
                <a:spcPct val="40000"/>
              </a:spcBef>
            </a:pPr>
            <a:r>
              <a:rPr lang="en-US" sz="3200" b="1" dirty="0">
                <a:solidFill>
                  <a:srgbClr val="B42025"/>
                </a:solidFill>
                <a:latin typeface="Georgia" pitchFamily="18" charset="0"/>
              </a:rPr>
              <a:t>What does NOT work?</a:t>
            </a:r>
          </a:p>
          <a:p>
            <a:pPr marL="3200400" lvl="6" indent="-4572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Education</a:t>
            </a:r>
          </a:p>
          <a:p>
            <a:pPr marL="3200400" lvl="6" indent="-4572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Grand rounds</a:t>
            </a:r>
          </a:p>
          <a:p>
            <a:pPr marL="3200400" lvl="6" indent="-4572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Reminders</a:t>
            </a:r>
          </a:p>
          <a:p>
            <a:pPr marL="3200400" lvl="6" indent="-4572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Hospital policy</a:t>
            </a:r>
          </a:p>
          <a:p>
            <a:pPr marL="3200400" lvl="6" indent="-4572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Local champion</a:t>
            </a:r>
          </a:p>
          <a:p>
            <a:pPr marL="3200400" lvl="6" indent="-4572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Producing order sets</a:t>
            </a:r>
            <a:endParaRPr lang="en-US" sz="2400" b="1" dirty="0">
              <a:solidFill>
                <a:srgbClr val="B42025"/>
              </a:solidFill>
              <a:latin typeface="Georgia" pitchFamily="18" charset="0"/>
              <a:sym typeface="Wingdings" pitchFamily="-76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6242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Improving 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Thromboprophylaxis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4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71600" lvl="2" indent="-457200">
              <a:spcBef>
                <a:spcPct val="30000"/>
              </a:spcBef>
            </a:pPr>
            <a:r>
              <a:rPr lang="en-US" sz="2800" b="1" dirty="0" smtClean="0">
                <a:solidFill>
                  <a:srgbClr val="B42025"/>
                </a:solidFill>
                <a:latin typeface="Georgia" pitchFamily="18" charset="0"/>
              </a:rPr>
              <a:t>                     What </a:t>
            </a:r>
            <a:r>
              <a:rPr lang="en-US" sz="2800" b="1" u="sng" dirty="0">
                <a:solidFill>
                  <a:srgbClr val="B42025"/>
                </a:solidFill>
                <a:latin typeface="Georgia" pitchFamily="18" charset="0"/>
              </a:rPr>
              <a:t>DOES</a:t>
            </a:r>
            <a:r>
              <a:rPr lang="en-US" sz="2800" b="1" dirty="0">
                <a:solidFill>
                  <a:srgbClr val="B42025"/>
                </a:solidFill>
                <a:latin typeface="Georgia" pitchFamily="18" charset="0"/>
              </a:rPr>
              <a:t> work?</a:t>
            </a:r>
          </a:p>
          <a:p>
            <a:pPr marL="1371600" lvl="2" indent="-457200">
              <a:spcBef>
                <a:spcPct val="30000"/>
              </a:spcBef>
              <a:buFont typeface="Wingdings" pitchFamily="-76" charset="2"/>
              <a:buChar char="ü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Having a hospital </a:t>
            </a:r>
            <a:r>
              <a:rPr lang="en-US" sz="2400" i="1" dirty="0" err="1">
                <a:solidFill>
                  <a:srgbClr val="1C4076"/>
                </a:solidFill>
                <a:latin typeface="Georgia" pitchFamily="18" charset="0"/>
              </a:rPr>
              <a:t>thromboprophylaxis</a:t>
            </a:r>
            <a:r>
              <a:rPr lang="en-US" sz="2400" dirty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2400" i="1" dirty="0">
                <a:solidFill>
                  <a:srgbClr val="1C4076"/>
                </a:solidFill>
                <a:latin typeface="Georgia" pitchFamily="18" charset="0"/>
              </a:rPr>
              <a:t>policy</a:t>
            </a:r>
          </a:p>
          <a:p>
            <a:pPr marL="1371600" lvl="2" indent="-457200">
              <a:spcBef>
                <a:spcPct val="30000"/>
              </a:spcBef>
              <a:buFont typeface="Wingdings" pitchFamily="-76" charset="2"/>
              <a:buChar char="ü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PLUS </a:t>
            </a:r>
            <a:r>
              <a:rPr lang="en-US" sz="2400" i="1" dirty="0">
                <a:solidFill>
                  <a:srgbClr val="1C4076"/>
                </a:solidFill>
                <a:latin typeface="Georgia" pitchFamily="18" charset="0"/>
              </a:rPr>
              <a:t>KEEP IT SIMPLE</a:t>
            </a:r>
          </a:p>
          <a:p>
            <a:pPr marL="1371600" lvl="2" indent="-457200">
              <a:spcBef>
                <a:spcPct val="30000"/>
              </a:spcBef>
              <a:buFont typeface="Wingdings" pitchFamily="-76" charset="2"/>
              <a:buChar char="ü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PLUS local </a:t>
            </a:r>
            <a:r>
              <a:rPr lang="en-US" sz="2400" i="1" dirty="0">
                <a:solidFill>
                  <a:srgbClr val="1C4076"/>
                </a:solidFill>
                <a:latin typeface="Georgia" pitchFamily="18" charset="0"/>
              </a:rPr>
              <a:t>champion/leader</a:t>
            </a:r>
          </a:p>
          <a:p>
            <a:pPr marL="1371600" lvl="2" indent="-457200">
              <a:spcBef>
                <a:spcPct val="30000"/>
              </a:spcBef>
              <a:buFont typeface="Wingdings" pitchFamily="-76" charset="2"/>
              <a:buChar char="ü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PLUS </a:t>
            </a:r>
            <a:r>
              <a:rPr lang="en-US" sz="2400" i="1" dirty="0">
                <a:solidFill>
                  <a:srgbClr val="1C4076"/>
                </a:solidFill>
                <a:latin typeface="Georgia" pitchFamily="18" charset="0"/>
              </a:rPr>
              <a:t>education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of docs, pharmacists, nurses</a:t>
            </a:r>
          </a:p>
          <a:p>
            <a:pPr marL="1371600" lvl="2" indent="-457200">
              <a:spcBef>
                <a:spcPct val="30000"/>
              </a:spcBef>
              <a:buFont typeface="Wingdings" pitchFamily="-76" charset="2"/>
              <a:buChar char="ü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PLUS </a:t>
            </a:r>
            <a:r>
              <a:rPr lang="en-US" sz="2400" i="1" dirty="0">
                <a:solidFill>
                  <a:srgbClr val="1C4076"/>
                </a:solidFill>
                <a:latin typeface="Georgia" pitchFamily="18" charset="0"/>
              </a:rPr>
              <a:t>mandatory use of order sets</a:t>
            </a:r>
          </a:p>
          <a:p>
            <a:pPr marL="1371600" lvl="2" indent="-457200">
              <a:spcBef>
                <a:spcPct val="30000"/>
              </a:spcBef>
              <a:buFont typeface="Wingdings" pitchFamily="-76" charset="2"/>
              <a:buChar char="ü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PLUS empower </a:t>
            </a:r>
            <a:r>
              <a:rPr lang="en-US" sz="2400" i="1" dirty="0">
                <a:solidFill>
                  <a:srgbClr val="1C4076"/>
                </a:solidFill>
                <a:latin typeface="Georgia" pitchFamily="18" charset="0"/>
              </a:rPr>
              <a:t>everyone to be involved</a:t>
            </a:r>
            <a:r>
              <a:rPr lang="en-US" sz="2400" dirty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– nursing, pharmacist (“It’s what we do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here”)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  <a:p>
            <a:pPr marL="1371600" lvl="2" indent="-457200">
              <a:spcBef>
                <a:spcPct val="30000"/>
              </a:spcBef>
              <a:buFont typeface="Wingdings" pitchFamily="-76" charset="2"/>
              <a:buChar char="ü"/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PLUS </a:t>
            </a:r>
            <a:r>
              <a:rPr lang="en-US" sz="2400" i="1" dirty="0">
                <a:solidFill>
                  <a:srgbClr val="1C4076"/>
                </a:solidFill>
                <a:latin typeface="Georgia" pitchFamily="18" charset="0"/>
              </a:rPr>
              <a:t>audit and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Thromboemolism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in Hospitals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05228" y="1806961"/>
            <a:ext cx="9144000" cy="245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57300" lvl="2" indent="-342900">
              <a:spcBef>
                <a:spcPct val="95000"/>
              </a:spcBef>
              <a:buFontTx/>
              <a:buAutoNum type="arabicPeriod"/>
            </a:pP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We know </a:t>
            </a:r>
            <a:r>
              <a:rPr lang="en-US" sz="2600" b="1" dirty="0">
                <a:solidFill>
                  <a:srgbClr val="B42025"/>
                </a:solidFill>
                <a:latin typeface="Georgia" pitchFamily="18" charset="0"/>
              </a:rPr>
              <a:t>who’s at risk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 for </a:t>
            </a: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VTE</a:t>
            </a:r>
            <a:endParaRPr lang="en-US" sz="2600" dirty="0">
              <a:solidFill>
                <a:srgbClr val="B42025"/>
              </a:solidFill>
              <a:latin typeface="Georgia" pitchFamily="18" charset="0"/>
            </a:endParaRPr>
          </a:p>
          <a:p>
            <a:pPr marL="1257300" lvl="2" indent="-342900">
              <a:spcBef>
                <a:spcPct val="95000"/>
              </a:spcBef>
              <a:buFontTx/>
              <a:buAutoNum type="arabicPeriod"/>
            </a:pP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We know the </a:t>
            </a:r>
            <a:r>
              <a:rPr lang="en-US" sz="2600" b="1" dirty="0">
                <a:solidFill>
                  <a:srgbClr val="B42025"/>
                </a:solidFill>
                <a:latin typeface="Georgia" pitchFamily="18" charset="0"/>
              </a:rPr>
              <a:t>consequences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 of </a:t>
            </a:r>
            <a:r>
              <a:rPr lang="en-US" sz="2600" dirty="0" err="1">
                <a:solidFill>
                  <a:srgbClr val="B42025"/>
                </a:solidFill>
                <a:latin typeface="Georgia" pitchFamily="18" charset="0"/>
              </a:rPr>
              <a:t>unprevented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VTE</a:t>
            </a:r>
            <a:endParaRPr lang="en-US" sz="2600" dirty="0">
              <a:solidFill>
                <a:srgbClr val="B42025"/>
              </a:solidFill>
              <a:latin typeface="Georgia" pitchFamily="18" charset="0"/>
            </a:endParaRPr>
          </a:p>
          <a:p>
            <a:pPr marL="1257300" lvl="2" indent="-342900">
              <a:spcBef>
                <a:spcPct val="95000"/>
              </a:spcBef>
              <a:buFontTx/>
              <a:buAutoNum type="arabicPeriod"/>
            </a:pP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We know </a:t>
            </a:r>
            <a:r>
              <a:rPr lang="en-US" sz="2600" b="1" dirty="0">
                <a:solidFill>
                  <a:srgbClr val="B42025"/>
                </a:solidFill>
                <a:latin typeface="Georgia" pitchFamily="18" charset="0"/>
              </a:rPr>
              <a:t>how to prevent</a:t>
            </a:r>
            <a:r>
              <a:rPr lang="en-US" sz="2600" dirty="0">
                <a:solidFill>
                  <a:srgbClr val="B42025"/>
                </a:solidFill>
                <a:latin typeface="Georgia" pitchFamily="18" charset="0"/>
              </a:rPr>
              <a:t> VTE with effective, safe, simple, and inexpensive </a:t>
            </a:r>
            <a:r>
              <a:rPr lang="en-US" sz="2600" dirty="0" smtClean="0">
                <a:solidFill>
                  <a:srgbClr val="B42025"/>
                </a:solidFill>
                <a:latin typeface="Georgia" pitchFamily="18" charset="0"/>
              </a:rPr>
              <a:t>interventions,    </a:t>
            </a:r>
            <a:r>
              <a:rPr lang="en-US" sz="2600" b="1" dirty="0" smtClean="0">
                <a:solidFill>
                  <a:srgbClr val="B42025"/>
                </a:solidFill>
                <a:latin typeface="Georgia" pitchFamily="18" charset="0"/>
              </a:rPr>
              <a:t>So </a:t>
            </a:r>
            <a:r>
              <a:rPr lang="en-US" sz="2600" b="1" dirty="0">
                <a:solidFill>
                  <a:srgbClr val="B42025"/>
                </a:solidFill>
                <a:latin typeface="Georgia" pitchFamily="18" charset="0"/>
              </a:rPr>
              <a:t>. . 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4459069"/>
            <a:ext cx="933268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95000"/>
              </a:spcBef>
            </a:pPr>
            <a:r>
              <a:rPr lang="en-US" sz="3800" b="1" dirty="0">
                <a:solidFill>
                  <a:srgbClr val="1C4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Just do it!</a:t>
            </a:r>
            <a:endParaRPr lang="en-US" sz="3800" dirty="0">
              <a:solidFill>
                <a:srgbClr val="1C40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17714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Venous Disease Coalition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290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www.vasculardisease.org/venousdiseasecoalition/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-112837" y="0"/>
            <a:ext cx="9256837" cy="1280160"/>
            <a:chOff x="397057" y="0"/>
            <a:chExt cx="8739122" cy="128016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7" y="0"/>
              <a:ext cx="1904984" cy="126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437" y="0"/>
              <a:ext cx="1905000" cy="126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1414" y="0"/>
              <a:ext cx="1921419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"/>
              <a:ext cx="1905000" cy="12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0"/>
              <a:ext cx="1592379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6442" y="0"/>
              <a:ext cx="85344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08430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800" dirty="0" err="1" smtClean="0">
                <a:solidFill>
                  <a:srgbClr val="1C4076"/>
                </a:solidFill>
                <a:latin typeface="Georgia" pitchFamily="18" charset="0"/>
              </a:rPr>
              <a:t>Thromboprophylaxis</a:t>
            </a:r>
            <a:r>
              <a:rPr lang="en-US" sz="3800" dirty="0" smtClean="0">
                <a:solidFill>
                  <a:srgbClr val="1C4076"/>
                </a:solidFill>
                <a:latin typeface="Georgia" pitchFamily="18" charset="0"/>
              </a:rPr>
              <a:t> Reduced Mortality after Hip Fracture 50 Years Ago!!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dirty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200" dirty="0" smtClean="0">
                <a:solidFill>
                  <a:srgbClr val="B42025"/>
                </a:solidFill>
                <a:latin typeface="Georgia" pitchFamily="18" charset="0"/>
              </a:rPr>
              <a:t>(randomized trial)</a:t>
            </a:r>
            <a:endParaRPr lang="en-US" sz="22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7162800" cy="2523768"/>
          </a:xfrm>
          <a:prstGeom prst="rect">
            <a:avLst/>
          </a:prstGeom>
          <a:noFill/>
          <a:ln w="28575">
            <a:solidFill>
              <a:srgbClr val="1C407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		</a:t>
            </a:r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             </a:t>
            </a:r>
            <a:r>
              <a:rPr lang="en-US" sz="2200" dirty="0" smtClean="0">
                <a:solidFill>
                  <a:srgbClr val="1C4076"/>
                </a:solidFill>
                <a:latin typeface="Georgia" pitchFamily="18" charset="0"/>
              </a:rPr>
              <a:t>   </a:t>
            </a:r>
            <a:r>
              <a:rPr lang="en-US" sz="2200" b="1" dirty="0">
                <a:solidFill>
                  <a:srgbClr val="1C4076"/>
                </a:solidFill>
                <a:latin typeface="Georgia" pitchFamily="18" charset="0"/>
              </a:rPr>
              <a:t>Controls       </a:t>
            </a:r>
            <a:r>
              <a:rPr lang="en-US" sz="2200" b="1" dirty="0" smtClean="0">
                <a:solidFill>
                  <a:srgbClr val="1C4076"/>
                </a:solidFill>
                <a:latin typeface="Georgia" pitchFamily="18" charset="0"/>
              </a:rPr>
              <a:t>    </a:t>
            </a:r>
            <a:r>
              <a:rPr lang="en-US" sz="2200" b="1" dirty="0" err="1">
                <a:solidFill>
                  <a:srgbClr val="1C4076"/>
                </a:solidFill>
                <a:latin typeface="Georgia" pitchFamily="18" charset="0"/>
              </a:rPr>
              <a:t>Phenindione</a:t>
            </a:r>
            <a:r>
              <a:rPr lang="en-US" sz="2200" b="1" dirty="0">
                <a:solidFill>
                  <a:srgbClr val="1C4076"/>
                </a:solidFill>
                <a:latin typeface="Georgia" pitchFamily="18" charset="0"/>
              </a:rPr>
              <a:t>*</a:t>
            </a:r>
          </a:p>
          <a:p>
            <a:pPr eaLnBrk="0" hangingPunct="0"/>
            <a:r>
              <a:rPr lang="en-US" sz="2200" b="1" dirty="0">
                <a:solidFill>
                  <a:srgbClr val="1C4076"/>
                </a:solidFill>
                <a:latin typeface="Georgia" pitchFamily="18" charset="0"/>
              </a:rPr>
              <a:t>			     n=150             </a:t>
            </a:r>
            <a:r>
              <a:rPr lang="en-US" sz="2200" b="1" dirty="0" smtClean="0">
                <a:solidFill>
                  <a:srgbClr val="1C4076"/>
                </a:solidFill>
                <a:latin typeface="Georgia" pitchFamily="18" charset="0"/>
              </a:rPr>
              <a:t>       </a:t>
            </a:r>
            <a:r>
              <a:rPr lang="en-US" sz="2200" b="1" dirty="0">
                <a:solidFill>
                  <a:srgbClr val="1C4076"/>
                </a:solidFill>
                <a:latin typeface="Georgia" pitchFamily="18" charset="0"/>
              </a:rPr>
              <a:t>n=150</a:t>
            </a:r>
          </a:p>
          <a:p>
            <a:pPr eaLnBrk="0" hangingPunct="0"/>
            <a:r>
              <a:rPr lang="en-US" sz="2400" dirty="0" smtClean="0">
                <a:solidFill>
                  <a:srgbClr val="1C4076"/>
                </a:solidFill>
                <a:latin typeface="Georgia" pitchFamily="18" charset="0"/>
              </a:rPr>
              <a:t> </a:t>
            </a:r>
            <a:r>
              <a:rPr lang="en-US" sz="2200" dirty="0" smtClean="0">
                <a:solidFill>
                  <a:srgbClr val="1C4076"/>
                </a:solidFill>
                <a:latin typeface="Georgia" pitchFamily="18" charset="0"/>
              </a:rPr>
              <a:t>Symptomatic </a:t>
            </a:r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DVT	       29 %	&gt;&gt;	  3 %</a:t>
            </a:r>
            <a:r>
              <a:rPr lang="en-US" sz="2200" baseline="30000" dirty="0">
                <a:solidFill>
                  <a:srgbClr val="1C4076"/>
                </a:solidFill>
                <a:latin typeface="Georgia" pitchFamily="18" charset="0"/>
              </a:rPr>
              <a:t>#</a:t>
            </a:r>
          </a:p>
          <a:p>
            <a:pPr eaLnBrk="0" hangingPunct="0"/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 Symptomatic PE	         5 %	&gt;&gt;	  0</a:t>
            </a:r>
          </a:p>
          <a:p>
            <a:pPr eaLnBrk="0" hangingPunct="0"/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 Total deaths	      </a:t>
            </a:r>
            <a:r>
              <a:rPr lang="en-US" sz="2200" dirty="0" smtClean="0">
                <a:solidFill>
                  <a:srgbClr val="1C4076"/>
                </a:solidFill>
                <a:latin typeface="Georgia" pitchFamily="18" charset="0"/>
              </a:rPr>
              <a:t>	       </a:t>
            </a:r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28 %	&gt;&gt;	17 %</a:t>
            </a:r>
          </a:p>
          <a:p>
            <a:pPr eaLnBrk="0" hangingPunct="0"/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 Autopsy - DVT	       83 %	&gt;&gt;	14 </a:t>
            </a:r>
            <a:r>
              <a:rPr lang="en-US" sz="2200" dirty="0" smtClean="0">
                <a:solidFill>
                  <a:srgbClr val="1C4076"/>
                </a:solidFill>
                <a:latin typeface="Georgia" pitchFamily="18" charset="0"/>
              </a:rPr>
              <a:t>%</a:t>
            </a:r>
            <a:endParaRPr lang="en-US" sz="2200" dirty="0">
              <a:solidFill>
                <a:srgbClr val="1C4076"/>
              </a:solidFill>
              <a:latin typeface="Georgia" pitchFamily="18" charset="0"/>
            </a:endParaRPr>
          </a:p>
          <a:p>
            <a:pPr eaLnBrk="0" hangingPunct="0"/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	     - major PE      </a:t>
            </a:r>
            <a:r>
              <a:rPr lang="en-US" sz="2200" dirty="0" smtClean="0">
                <a:solidFill>
                  <a:srgbClr val="1C4076"/>
                </a:solidFill>
                <a:latin typeface="Georgia" pitchFamily="18" charset="0"/>
              </a:rPr>
              <a:t>    41 </a:t>
            </a:r>
            <a:r>
              <a:rPr lang="en-US" sz="2200" dirty="0">
                <a:solidFill>
                  <a:srgbClr val="1C4076"/>
                </a:solidFill>
                <a:latin typeface="Georgia" pitchFamily="18" charset="0"/>
              </a:rPr>
              <a:t>%	&gt;&gt;	10 %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990600" y="2667000"/>
            <a:ext cx="7162800" cy="0"/>
          </a:xfrm>
          <a:prstGeom prst="line">
            <a:avLst/>
          </a:prstGeom>
          <a:noFill/>
          <a:ln w="25400">
            <a:solidFill>
              <a:srgbClr val="1C407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444862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eaLnBrk="0" hangingPunct="0"/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* from admission to ambulation (~5 weeks); PT 25-40 sec</a:t>
            </a:r>
          </a:p>
          <a:p>
            <a:pPr lvl="2" eaLnBrk="0" hangingPunct="0"/>
            <a:r>
              <a:rPr lang="en-US" baseline="30000" dirty="0">
                <a:solidFill>
                  <a:srgbClr val="B42025"/>
                </a:solidFill>
                <a:latin typeface="Georgia" pitchFamily="18" charset="0"/>
              </a:rPr>
              <a:t>#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 all after </a:t>
            </a:r>
            <a:r>
              <a:rPr lang="en-US" dirty="0" err="1">
                <a:solidFill>
                  <a:srgbClr val="B42025"/>
                </a:solidFill>
                <a:latin typeface="Georgia" pitchFamily="18" charset="0"/>
              </a:rPr>
              <a:t>phenindione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 stopped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52094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Sevitt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&amp; Gallagher – Lancet 1959:2:981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18142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Low Dose Heparin Reduced DVT in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46 RCTs of Surgical Patients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2400" dirty="0" smtClean="0">
                <a:solidFill>
                  <a:srgbClr val="1C4076"/>
                </a:solidFill>
                <a:latin typeface="Georgia" pitchFamily="18" charset="0"/>
              </a:rPr>
              <a:t>(n=15,598)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0" y="519611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Collins – NEJM 1988;318:1162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5800" y="1709058"/>
            <a:ext cx="7848600" cy="3625169"/>
            <a:chOff x="685800" y="2590800"/>
            <a:chExt cx="7848600" cy="3625169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1676400" y="2590800"/>
              <a:ext cx="0" cy="31638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85800" y="3976688"/>
              <a:ext cx="5334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1C4076"/>
                  </a:solidFill>
                  <a:latin typeface="Georgia" pitchFamily="18" charset="0"/>
                </a:rPr>
                <a:t>%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1524000" y="27432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524000" y="33528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524000" y="39624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524000" y="45720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524000" y="51816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524000" y="5754688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066800" y="2590800"/>
              <a:ext cx="685800" cy="331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25</a:t>
              </a:r>
            </a:p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20</a:t>
              </a:r>
            </a:p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15</a:t>
              </a:r>
            </a:p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10</a:t>
              </a:r>
            </a:p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  5</a:t>
              </a:r>
            </a:p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  0</a:t>
              </a: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2057400" y="3124200"/>
              <a:ext cx="914400" cy="2630488"/>
            </a:xfrm>
            <a:prstGeom prst="rect">
              <a:avLst/>
            </a:prstGeom>
            <a:solidFill>
              <a:srgbClr val="6699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2971800" y="4648200"/>
              <a:ext cx="914400" cy="1106488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1676400" y="5754688"/>
              <a:ext cx="54102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2133600" y="266700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22 %</a:t>
              </a:r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3124200" y="419100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B42025"/>
                  </a:solidFill>
                  <a:latin typeface="Georgia" pitchFamily="18" charset="0"/>
                </a:rPr>
                <a:t>9 %</a:t>
              </a: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3124200" y="3048000"/>
              <a:ext cx="1447800" cy="1015663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Risk </a:t>
              </a:r>
            </a:p>
            <a:p>
              <a:pPr algn="ctr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Reduction</a:t>
              </a:r>
            </a:p>
            <a:p>
              <a:pPr algn="ctr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59 %</a:t>
              </a: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1905000" y="5696856"/>
              <a:ext cx="57150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1C4076"/>
                  </a:solidFill>
                  <a:latin typeface="Georgia" pitchFamily="18" charset="0"/>
                </a:rPr>
                <a:t>           </a:t>
              </a:r>
              <a:r>
                <a:rPr lang="en-US" sz="2800" dirty="0">
                  <a:solidFill>
                    <a:srgbClr val="1C4076"/>
                  </a:solidFill>
                  <a:latin typeface="Georgia" pitchFamily="18" charset="0"/>
                </a:rPr>
                <a:t>DVT  </a:t>
              </a:r>
              <a:r>
                <a:rPr lang="en-US" sz="2000" dirty="0">
                  <a:solidFill>
                    <a:srgbClr val="1C4076"/>
                  </a:solidFill>
                  <a:latin typeface="Georgia" pitchFamily="18" charset="0"/>
                </a:rPr>
                <a:t>                             </a:t>
              </a:r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5181600" y="2858477"/>
              <a:ext cx="457200" cy="381000"/>
            </a:xfrm>
            <a:prstGeom prst="rect">
              <a:avLst/>
            </a:prstGeom>
            <a:solidFill>
              <a:srgbClr val="6699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5181600" y="3315677"/>
              <a:ext cx="457200" cy="381000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5715000" y="2858477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1C4076"/>
                  </a:solidFill>
                  <a:latin typeface="Georgia" pitchFamily="18" charset="0"/>
                </a:rPr>
                <a:t>Control</a:t>
              </a: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5715000" y="3239477"/>
              <a:ext cx="2819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1C4076"/>
                  </a:solidFill>
                  <a:latin typeface="Georgia" pitchFamily="18" charset="0"/>
                </a:rPr>
                <a:t>Low dose heparin</a:t>
              </a:r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2514600" y="3962400"/>
              <a:ext cx="914400" cy="1143000"/>
            </a:xfrm>
            <a:prstGeom prst="line">
              <a:avLst/>
            </a:prstGeom>
            <a:noFill/>
            <a:ln w="76200">
              <a:solidFill>
                <a:srgbClr val="B42025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44712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rgbClr val="1C4076"/>
                </a:solidFill>
                <a:latin typeface="Georgia" pitchFamily="18" charset="0"/>
              </a:rPr>
              <a:t>Reduction in </a:t>
            </a:r>
            <a:r>
              <a:rPr lang="en-US" sz="3600" u="sng" dirty="0" smtClean="0">
                <a:solidFill>
                  <a:srgbClr val="1C4076"/>
                </a:solidFill>
                <a:latin typeface="Georgia" pitchFamily="18" charset="0"/>
              </a:rPr>
              <a:t>DVT</a:t>
            </a:r>
            <a:r>
              <a:rPr lang="en-US" sz="3600" dirty="0" smtClean="0">
                <a:solidFill>
                  <a:srgbClr val="1C4076"/>
                </a:solidFill>
                <a:latin typeface="Georgia" pitchFamily="18" charset="0"/>
              </a:rPr>
              <a:t> Correlated with Reduction in </a:t>
            </a:r>
            <a:r>
              <a:rPr lang="en-US" sz="3600" u="sng" dirty="0" smtClean="0">
                <a:solidFill>
                  <a:srgbClr val="1C4076"/>
                </a:solidFill>
                <a:latin typeface="Georgia" pitchFamily="18" charset="0"/>
              </a:rPr>
              <a:t>Fatal PE</a:t>
            </a:r>
            <a:r>
              <a:rPr lang="en-US" sz="3600" dirty="0" smtClean="0">
                <a:solidFill>
                  <a:srgbClr val="1C4076"/>
                </a:solidFill>
                <a:latin typeface="Georgia" pitchFamily="18" charset="0"/>
              </a:rPr>
              <a:t> in 46 RCTs of 16,000 Surgical Patients</a:t>
            </a:r>
            <a:r>
              <a:rPr lang="en-US" sz="36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36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36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0" y="519611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Collins – NEJM 1988;318:1162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9600" y="1585459"/>
            <a:ext cx="7921171" cy="3596141"/>
            <a:chOff x="613229" y="2590800"/>
            <a:chExt cx="7921171" cy="3596141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1676400" y="2743200"/>
              <a:ext cx="0" cy="30114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13229" y="3976688"/>
              <a:ext cx="5334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1C4076"/>
                  </a:solidFill>
                  <a:latin typeface="Georgia" pitchFamily="18" charset="0"/>
                </a:rPr>
                <a:t>%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1524000" y="27432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524000" y="33528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524000" y="39624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524000" y="45720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524000" y="5181600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524000" y="5754688"/>
              <a:ext cx="15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066800" y="2590800"/>
              <a:ext cx="685800" cy="331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25</a:t>
              </a:r>
            </a:p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20</a:t>
              </a:r>
            </a:p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15</a:t>
              </a:r>
            </a:p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10</a:t>
              </a:r>
            </a:p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  5</a:t>
              </a:r>
            </a:p>
            <a:p>
              <a:pPr>
                <a:spcBef>
                  <a:spcPct val="115000"/>
                </a:spcBef>
              </a:pPr>
              <a:r>
                <a:rPr lang="en-US" dirty="0">
                  <a:solidFill>
                    <a:srgbClr val="1C4076"/>
                  </a:solidFill>
                  <a:latin typeface="Georgia" pitchFamily="18" charset="0"/>
                </a:rPr>
                <a:t>  0</a:t>
              </a: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2057400" y="3124200"/>
              <a:ext cx="914400" cy="2630488"/>
            </a:xfrm>
            <a:prstGeom prst="rect">
              <a:avLst/>
            </a:prstGeom>
            <a:solidFill>
              <a:srgbClr val="6699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2971800" y="4648200"/>
              <a:ext cx="914400" cy="1106488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4876800" y="5562600"/>
              <a:ext cx="914400" cy="192088"/>
            </a:xfrm>
            <a:prstGeom prst="rect">
              <a:avLst/>
            </a:prstGeom>
            <a:solidFill>
              <a:srgbClr val="6699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5791200" y="5638800"/>
              <a:ext cx="914400" cy="115888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1676400" y="5754688"/>
              <a:ext cx="54102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2133600" y="266700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C0000"/>
                  </a:solidFill>
                  <a:latin typeface="Georgia" pitchFamily="18" charset="0"/>
                </a:rPr>
                <a:t>22 %</a:t>
              </a: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3124200" y="419100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CC0000"/>
                  </a:solidFill>
                  <a:latin typeface="Georgia" pitchFamily="18" charset="0"/>
                </a:rPr>
                <a:t>9 %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3124200" y="3048000"/>
              <a:ext cx="1447800" cy="1015663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Risk </a:t>
              </a:r>
            </a:p>
            <a:p>
              <a:pPr algn="ctr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Reduction</a:t>
              </a:r>
            </a:p>
            <a:p>
              <a:pPr algn="ctr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59 %</a:t>
              </a: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4876800" y="5105400"/>
              <a:ext cx="990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C0000"/>
                  </a:solidFill>
                  <a:latin typeface="Georgia" pitchFamily="18" charset="0"/>
                </a:rPr>
                <a:t>0.8 %</a:t>
              </a: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5867400" y="5181600"/>
              <a:ext cx="990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0.3 %</a:t>
              </a: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5867400" y="4089400"/>
              <a:ext cx="1447800" cy="1015663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Risk </a:t>
              </a:r>
            </a:p>
            <a:p>
              <a:pPr algn="ctr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Reduction</a:t>
              </a:r>
            </a:p>
            <a:p>
              <a:pPr algn="ctr"/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63%</a:t>
              </a:r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1839684" y="5667828"/>
              <a:ext cx="57150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1C4076"/>
                  </a:solidFill>
                  <a:latin typeface="Georgia" pitchFamily="18" charset="0"/>
                </a:rPr>
                <a:t>           </a:t>
              </a:r>
              <a:r>
                <a:rPr lang="en-US" sz="2800" dirty="0">
                  <a:solidFill>
                    <a:srgbClr val="1C4076"/>
                  </a:solidFill>
                  <a:latin typeface="Georgia" pitchFamily="18" charset="0"/>
                </a:rPr>
                <a:t>DVT                 Fatal PE</a:t>
              </a:r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5181600" y="2971800"/>
              <a:ext cx="457200" cy="381000"/>
            </a:xfrm>
            <a:prstGeom prst="rect">
              <a:avLst/>
            </a:prstGeom>
            <a:solidFill>
              <a:srgbClr val="6699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5181600" y="3429000"/>
              <a:ext cx="457200" cy="381000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5715000" y="2971800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1C4076"/>
                  </a:solidFill>
                  <a:latin typeface="Georgia" pitchFamily="18" charset="0"/>
                </a:rPr>
                <a:t>Control</a:t>
              </a: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5715000" y="3352800"/>
              <a:ext cx="2819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1C4076"/>
                  </a:solidFill>
                  <a:latin typeface="Georgia" pitchFamily="18" charset="0"/>
                </a:rPr>
                <a:t>Low dose heparin</a:t>
              </a:r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2514600" y="3962400"/>
              <a:ext cx="914400" cy="1143000"/>
            </a:xfrm>
            <a:prstGeom prst="line">
              <a:avLst/>
            </a:prstGeom>
            <a:noFill/>
            <a:ln w="76200">
              <a:solidFill>
                <a:srgbClr val="B42025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5410200" y="5638800"/>
              <a:ext cx="838200" cy="76200"/>
            </a:xfrm>
            <a:prstGeom prst="line">
              <a:avLst/>
            </a:prstGeom>
            <a:noFill/>
            <a:ln w="76200">
              <a:solidFill>
                <a:srgbClr val="B42025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914400" y="304800"/>
          <a:ext cx="3542841" cy="4900930"/>
        </p:xfrm>
        <a:graphic>
          <a:graphicData uri="http://schemas.openxmlformats.org/presentationml/2006/ole">
            <p:oleObj spid="_x0000_s1026" name="Scanned Photo" r:id="rId4" imgW="1876190" imgH="2542857" progId="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648200" y="471714"/>
            <a:ext cx="4114800" cy="51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800" b="1" dirty="0">
              <a:solidFill>
                <a:srgbClr val="000099"/>
              </a:solidFill>
              <a:latin typeface="Georg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Prevention of Venous </a:t>
            </a:r>
            <a:r>
              <a:rPr lang="en-US" sz="2800" dirty="0" err="1">
                <a:solidFill>
                  <a:srgbClr val="1C4076"/>
                </a:solidFill>
                <a:latin typeface="Georgia" pitchFamily="18" charset="0"/>
                <a:cs typeface="Arial" pitchFamily="34" charset="0"/>
              </a:rPr>
              <a:t>Thromboembolism</a:t>
            </a:r>
            <a:endParaRPr lang="en-US" sz="2800" dirty="0">
              <a:solidFill>
                <a:srgbClr val="1C4076"/>
              </a:solidFill>
              <a:latin typeface="Georgia" pitchFamily="18" charset="0"/>
              <a:cs typeface="Arial" pitchFamily="34" charset="0"/>
            </a:endParaRPr>
          </a:p>
          <a:p>
            <a:pPr algn="ctr">
              <a:spcBef>
                <a:spcPct val="25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1986</a:t>
            </a:r>
          </a:p>
          <a:p>
            <a:pPr algn="ctr">
              <a:spcBef>
                <a:spcPct val="25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1989</a:t>
            </a:r>
          </a:p>
          <a:p>
            <a:pPr algn="ctr">
              <a:spcBef>
                <a:spcPct val="25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1992</a:t>
            </a:r>
          </a:p>
          <a:p>
            <a:pPr algn="ctr">
              <a:spcBef>
                <a:spcPct val="25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1995</a:t>
            </a:r>
          </a:p>
          <a:p>
            <a:pPr algn="ctr">
              <a:spcBef>
                <a:spcPct val="25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1998</a:t>
            </a:r>
          </a:p>
          <a:p>
            <a:pPr algn="ctr">
              <a:spcBef>
                <a:spcPct val="25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2001</a:t>
            </a:r>
          </a:p>
          <a:p>
            <a:pPr algn="ctr">
              <a:spcBef>
                <a:spcPct val="25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  <a:cs typeface="Arial" pitchFamily="34" charset="0"/>
              </a:rPr>
              <a:t>2004</a:t>
            </a:r>
          </a:p>
          <a:p>
            <a:pPr algn="ctr">
              <a:spcBef>
                <a:spcPct val="25000"/>
              </a:spcBef>
            </a:pPr>
            <a:endParaRPr lang="en-US" sz="1200" dirty="0" smtClean="0">
              <a:solidFill>
                <a:srgbClr val="1C4076"/>
              </a:solidFill>
              <a:latin typeface="Georgia" pitchFamily="18" charset="0"/>
            </a:endParaRPr>
          </a:p>
          <a:p>
            <a:pPr algn="ctr">
              <a:spcBef>
                <a:spcPct val="25000"/>
              </a:spcBef>
            </a:pPr>
            <a:endParaRPr lang="en-US" sz="400" dirty="0" smtClean="0">
              <a:solidFill>
                <a:srgbClr val="1C4076"/>
              </a:solidFill>
              <a:latin typeface="Georgia" pitchFamily="18" charset="0"/>
            </a:endParaRPr>
          </a:p>
          <a:p>
            <a:pPr algn="ctr">
              <a:spcBef>
                <a:spcPct val="25000"/>
              </a:spcBef>
            </a:pPr>
            <a:r>
              <a:rPr lang="en-US" sz="1200" dirty="0" smtClean="0">
                <a:solidFill>
                  <a:srgbClr val="1C4076"/>
                </a:solidFill>
                <a:latin typeface="Georgia" pitchFamily="18" charset="0"/>
              </a:rPr>
              <a:t>Chest 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– June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47914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Thromboembolism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Risk Groups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8091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i="1" dirty="0">
                <a:solidFill>
                  <a:srgbClr val="1C4076"/>
                </a:solidFill>
                <a:latin typeface="Georgia" pitchFamily="18" charset="0"/>
              </a:rPr>
              <a:t>8</a:t>
            </a:r>
            <a:r>
              <a:rPr lang="en-US" sz="2400" i="1" baseline="30000" dirty="0">
                <a:solidFill>
                  <a:srgbClr val="1C4076"/>
                </a:solidFill>
                <a:latin typeface="Georgia" pitchFamily="18" charset="0"/>
              </a:rPr>
              <a:t>th</a:t>
            </a:r>
            <a:r>
              <a:rPr lang="en-US" sz="2400" i="1" dirty="0">
                <a:solidFill>
                  <a:srgbClr val="1C4076"/>
                </a:solidFill>
                <a:latin typeface="Georgia" pitchFamily="18" charset="0"/>
              </a:rPr>
              <a:t> ACCP Guidelines on the Prevention of VTE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9172" y="1295700"/>
            <a:ext cx="3810000" cy="42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General surgery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Vascular surgery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Gynecologic surgery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Urologic surgery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Thoracic surgery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Bariatric surgery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Laparoscopic surgery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Coronary bypass surgery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Hip </a:t>
            </a:r>
            <a:r>
              <a:rPr lang="en-US" sz="2000" dirty="0" err="1">
                <a:solidFill>
                  <a:srgbClr val="B42025"/>
                </a:solidFill>
                <a:latin typeface="Georgia" pitchFamily="18" charset="0"/>
              </a:rPr>
              <a:t>arthroplasty</a:t>
            </a:r>
            <a:endParaRPr lang="en-US" sz="2000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Knee </a:t>
            </a:r>
            <a:r>
              <a:rPr lang="en-US" sz="2000" dirty="0" err="1">
                <a:solidFill>
                  <a:srgbClr val="B42025"/>
                </a:solidFill>
                <a:latin typeface="Georgia" pitchFamily="18" charset="0"/>
              </a:rPr>
              <a:t>arthroplasty</a:t>
            </a:r>
            <a:endParaRPr lang="en-US" sz="2000" dirty="0">
              <a:solidFill>
                <a:srgbClr val="B42025"/>
              </a:solidFill>
              <a:latin typeface="Georgia" pitchFamily="18" charset="0"/>
            </a:endParaRP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Knee arthroscopy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Hip fracture surgery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76800" y="1314036"/>
            <a:ext cx="38862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Spine surgery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Lower extremity injuries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Neurosurgery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Major trauma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Spinal cord injuries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Burn patients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Medical patients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Cancer patients 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Central venous catheters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Critical care patients</a:t>
            </a:r>
          </a:p>
          <a:p>
            <a:pPr eaLnBrk="0" hangingPunct="0">
              <a:spcBef>
                <a:spcPts val="300"/>
              </a:spcBef>
              <a:buClr>
                <a:srgbClr val="B42025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 Long distance travel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76600" y="5214258"/>
            <a:ext cx="441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Geerts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– Chest 2008;133:381S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1699</Words>
  <Application>Microsoft Office PowerPoint</Application>
  <PresentationFormat>On-screen Show (4:3)</PresentationFormat>
  <Paragraphs>589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Scanned Photo</vt:lpstr>
      <vt:lpstr>Slide 1</vt:lpstr>
      <vt:lpstr>Symptomatic VTE after Surgery </vt:lpstr>
      <vt:lpstr>Postoperative VTE is Associated with Increased Mortality </vt:lpstr>
      <vt:lpstr>VTE is a Common Complication After Surgery (review of 7.5 million discharges from 994 US hospitals) </vt:lpstr>
      <vt:lpstr>Thromboprophylaxis Reduced Mortality after Hip Fracture 50 Years Ago!! </vt:lpstr>
      <vt:lpstr>Low Dose Heparin Reduced DVT in 46 RCTs of Surgical Patients (n=15,598) </vt:lpstr>
      <vt:lpstr>Reduction in DVT Correlated with Reduction in Fatal PE in 46 RCTs of 16,000 Surgical Patients </vt:lpstr>
      <vt:lpstr>Slide 8</vt:lpstr>
      <vt:lpstr>Thromboembolism Risk Groups </vt:lpstr>
      <vt:lpstr>8th ACCP Guidelines on Antithrombotic Therapy </vt:lpstr>
      <vt:lpstr>How Can VTE be Prevented in Hospitals? </vt:lpstr>
      <vt:lpstr>The Myth of Mobility and DVT </vt:lpstr>
      <vt:lpstr>Mechanical Methods of Prophylaxis </vt:lpstr>
      <vt:lpstr>Mechanical Methods of Prophylaxis </vt:lpstr>
      <vt:lpstr>Mechanical Methods of Prophylaxis </vt:lpstr>
      <vt:lpstr>Pharmacologic (anticoagulant) Methods of Prophylaxis </vt:lpstr>
      <vt:lpstr>Pharmacologic (anticoagulant) Methods of Prophylaxis </vt:lpstr>
      <vt:lpstr>DVT Prophylaxis: 3 Patient Groups </vt:lpstr>
      <vt:lpstr>Thromboprophylaxis in Moderate Risk Medical or Surgical Patients </vt:lpstr>
      <vt:lpstr>Thromboprophylaxis in High Risk Patients </vt:lpstr>
      <vt:lpstr>LDH vs LMWH </vt:lpstr>
      <vt:lpstr>Thromboprophylaxis in Major Orthopaedic Surgery </vt:lpstr>
      <vt:lpstr>LMWH vs Warfarin in Arthroplasty </vt:lpstr>
      <vt:lpstr>Some Patients Need Post-Discharge Thromboprophylaxis (Readmissions to Hospital for VTE) </vt:lpstr>
      <vt:lpstr>Extended Prophylaxis Reduces Both Asymptomatic DVT and Symptomatic VTE after Arthroplasty </vt:lpstr>
      <vt:lpstr>Extended Prophylaxis Reduces Both Asymptomatic DVT and Symptomatic VTE in Hip Surgery </vt:lpstr>
      <vt:lpstr>Duration of Thromboprophylaxis in Major Orthopaedic Surgery</vt:lpstr>
      <vt:lpstr>Which Hospital Patients Should Receive Thromboprophylaxis? </vt:lpstr>
      <vt:lpstr>Simplifying DVT Prophylaxis: 2 Patient Groups </vt:lpstr>
      <vt:lpstr>Which Thromboprophylaxis Options Do We Have to Choose From? </vt:lpstr>
      <vt:lpstr>ACCP Thromboprophylaxis Recommendations </vt:lpstr>
      <vt:lpstr>Default (“opt-out”) Prophylaxis</vt:lpstr>
      <vt:lpstr>Thromboprophylaxis Approach </vt:lpstr>
      <vt:lpstr>ANY and RECOMMENDED Thromboprophylaxis Use </vt:lpstr>
      <vt:lpstr>International Thromboprophylaxis Use </vt:lpstr>
      <vt:lpstr>Thromboprophylaxis Used After THR/TKR: Geographic Variation </vt:lpstr>
      <vt:lpstr>Prophylaxis Use in Medical Patients </vt:lpstr>
      <vt:lpstr>Slide 38</vt:lpstr>
      <vt:lpstr>Surgeon General’s Call to Action </vt:lpstr>
      <vt:lpstr>Surgeon General’s Call to Action </vt:lpstr>
      <vt:lpstr>Slide 41</vt:lpstr>
      <vt:lpstr>Improving Thromboprophylaxis </vt:lpstr>
      <vt:lpstr>Improving Thromboprophylaxis </vt:lpstr>
      <vt:lpstr>Thromboemolism in Hospitals </vt:lpstr>
      <vt:lpstr>Slide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Ferrell</dc:creator>
  <cp:lastModifiedBy>Rebecca Ferrell</cp:lastModifiedBy>
  <cp:revision>195</cp:revision>
  <dcterms:created xsi:type="dcterms:W3CDTF">2012-05-10T18:03:51Z</dcterms:created>
  <dcterms:modified xsi:type="dcterms:W3CDTF">2012-05-17T16:40:23Z</dcterms:modified>
</cp:coreProperties>
</file>