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076"/>
    <a:srgbClr val="FECF57"/>
    <a:srgbClr val="B42025"/>
    <a:srgbClr val="000000"/>
    <a:srgbClr val="3F50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99409-33DE-4177-82BA-9516057A121F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1F101-8A86-4ECF-B0FA-EA9FC9027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1F101-8A86-4ECF-B0FA-EA9FC902753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1F101-8A86-4ECF-B0FA-EA9FC902753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076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177142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1C4076"/>
                </a:solidFill>
                <a:effectLst/>
                <a:uLnTx/>
                <a:uFillTx/>
                <a:latin typeface="Georgia" pitchFamily="18" charset="0"/>
                <a:ea typeface="ＭＳ Ｐゴシック" pitchFamily="-76" charset="-128"/>
                <a:cs typeface="+mj-cs"/>
              </a:rPr>
              <a:t>Chapter Two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1C4076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Venous Disease Coalition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3468912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B42025"/>
                </a:solidFill>
                <a:effectLst/>
                <a:uLnTx/>
                <a:uFillTx/>
                <a:latin typeface="Georgia" pitchFamily="18" charset="0"/>
                <a:ea typeface="ＭＳ Ｐゴシック" pitchFamily="-76" charset="-128"/>
                <a:cs typeface="+mj-cs"/>
              </a:rPr>
              <a:t>Pathogenesis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B42025"/>
                </a:solidFill>
                <a:effectLst/>
                <a:uLnTx/>
                <a:uFillTx/>
                <a:latin typeface="Georgia" pitchFamily="18" charset="0"/>
                <a:ea typeface="ＭＳ Ｐゴシック" pitchFamily="-76" charset="-128"/>
                <a:cs typeface="+mj-cs"/>
              </a:rPr>
              <a:t>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0" dirty="0" smtClean="0">
                <a:solidFill>
                  <a:srgbClr val="B42025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Consequences</a:t>
            </a:r>
            <a:r>
              <a:rPr lang="en-US" sz="4000" dirty="0" smtClean="0">
                <a:solidFill>
                  <a:srgbClr val="B42025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 of VTE</a:t>
            </a:r>
            <a:endParaRPr kumimoji="0" lang="en-US" sz="4000" i="0" u="none" strike="noStrike" kern="1200" cap="none" spc="0" normalizeH="0" baseline="0" noProof="0" dirty="0" smtClean="0">
              <a:ln>
                <a:noFill/>
              </a:ln>
              <a:solidFill>
                <a:srgbClr val="B42025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112837" y="0"/>
            <a:ext cx="9256837" cy="1280160"/>
            <a:chOff x="397057" y="0"/>
            <a:chExt cx="8739122" cy="128016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057" y="0"/>
              <a:ext cx="1904984" cy="126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437" y="0"/>
              <a:ext cx="1905000" cy="126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1414" y="0"/>
              <a:ext cx="1921419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7400" y="1"/>
              <a:ext cx="1905000" cy="126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43800" y="0"/>
              <a:ext cx="1592379" cy="12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66442" y="0"/>
              <a:ext cx="853440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51972" y="2104572"/>
            <a:ext cx="8411028" cy="371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88975" lvl="1" indent="-231775">
              <a:spcBef>
                <a:spcPct val="20000"/>
              </a:spcBef>
              <a:buClr>
                <a:srgbClr val="FFFF66"/>
              </a:buClr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Malignancy</a:t>
            </a:r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:</a:t>
            </a:r>
          </a:p>
          <a:p>
            <a:pPr marL="682625" lvl="2" indent="-217488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Risk for VTE in cancer is greater if patient also has distant metastases, Factor V Leiden or </a:t>
            </a:r>
            <a:r>
              <a:rPr lang="en-US" sz="2400" dirty="0" err="1">
                <a:solidFill>
                  <a:srgbClr val="B42025"/>
                </a:solidFill>
                <a:latin typeface="Georgia" pitchFamily="18" charset="0"/>
              </a:rPr>
              <a:t>Prothrombin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20210A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mutation</a:t>
            </a: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  <a:p>
            <a:pPr marL="682625" lvl="2" indent="-217488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Chemotherapy increases the risk for VTE by multiple mechanisms: direct toxicity to vascular endothelium, release of </a:t>
            </a:r>
            <a:r>
              <a:rPr lang="en-US" sz="2400" dirty="0" err="1">
                <a:solidFill>
                  <a:srgbClr val="B42025"/>
                </a:solidFill>
                <a:latin typeface="Georgia" pitchFamily="18" charset="0"/>
              </a:rPr>
              <a:t>procoagulants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from activated cancer cells, suppression of natural anticoagulants and </a:t>
            </a:r>
            <a:r>
              <a:rPr lang="en-US" sz="2400" dirty="0" err="1">
                <a:solidFill>
                  <a:srgbClr val="B42025"/>
                </a:solidFill>
                <a:latin typeface="Georgia" pitchFamily="18" charset="0"/>
              </a:rPr>
              <a:t>fibrinolytics</a:t>
            </a: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  <a:p>
            <a:pPr marL="231775" indent="-231775">
              <a:buFont typeface="Wingdings" pitchFamily="-59" charset="2"/>
              <a:buChar char="§"/>
            </a:pPr>
            <a:endParaRPr lang="en-US" sz="3000" dirty="0">
              <a:solidFill>
                <a:srgbClr val="B42025"/>
              </a:solidFill>
              <a:latin typeface="Georgia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520940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Khorana – J </a:t>
            </a: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Clin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</a:t>
            </a: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Oncol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2009;27:4839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4768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C4076"/>
                </a:solidFill>
                <a:latin typeface="Georgia" pitchFamily="18" charset="0"/>
              </a:rPr>
              <a:t>Activation of Coagulation (</a:t>
            </a:r>
            <a:r>
              <a:rPr lang="en-US" sz="2800" dirty="0" err="1" smtClean="0">
                <a:solidFill>
                  <a:srgbClr val="1C4076"/>
                </a:solidFill>
                <a:latin typeface="Georgia" pitchFamily="18" charset="0"/>
              </a:rPr>
              <a:t>Hypercoagulability</a:t>
            </a:r>
            <a:r>
              <a:rPr lang="en-US" sz="2800" dirty="0" smtClean="0">
                <a:solidFill>
                  <a:srgbClr val="1C4076"/>
                </a:solidFill>
                <a:latin typeface="Georgia" pitchFamily="18" charset="0"/>
              </a:rPr>
              <a:t>)     </a:t>
            </a:r>
          </a:p>
          <a:p>
            <a:endParaRPr lang="en-US" sz="2800" dirty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76563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solidFill>
                  <a:srgbClr val="1C4076"/>
                </a:solidFill>
                <a:latin typeface="Georgia" pitchFamily="18" charset="0"/>
                <a:ea typeface="+mj-ea"/>
                <a:cs typeface="+mj-cs"/>
              </a:rPr>
              <a:t>Virchow’s Triad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76200" y="1600200"/>
            <a:ext cx="9144000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/>
            <a:endParaRPr lang="en-US" sz="2800" dirty="0">
              <a:solidFill>
                <a:srgbClr val="B42025"/>
              </a:solidFill>
              <a:latin typeface="Georgia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rgbClr val="FFFFFF"/>
              </a:buClr>
              <a:buFont typeface="Wingdings" pitchFamily="-59" charset="2"/>
              <a:buNone/>
            </a:pPr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Varicose Veins: </a:t>
            </a:r>
          </a:p>
          <a:p>
            <a:pPr marL="1146175" lvl="3" indent="-231775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Thrombosis occurs commonly in the varicose veins and can migrate to deep venous system</a:t>
            </a: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768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C4076"/>
                </a:solidFill>
                <a:latin typeface="Georgia" pitchFamily="18" charset="0"/>
              </a:rPr>
              <a:t>Venous Stasis    </a:t>
            </a:r>
          </a:p>
          <a:p>
            <a:endParaRPr lang="en-US" sz="2800" dirty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76563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solidFill>
                  <a:srgbClr val="1C4076"/>
                </a:solidFill>
                <a:latin typeface="Georgia" pitchFamily="18" charset="0"/>
                <a:ea typeface="+mj-ea"/>
                <a:cs typeface="+mj-cs"/>
              </a:rPr>
              <a:t>Virchow’s Triad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81000" y="2075188"/>
            <a:ext cx="8305800" cy="23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FFFFFF"/>
              </a:buClr>
              <a:buFont typeface="Wingdings" pitchFamily="-59" charset="2"/>
              <a:buNone/>
              <a:defRPr/>
            </a:pPr>
            <a:r>
              <a:rPr lang="en-US" sz="3000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Travel </a:t>
            </a:r>
            <a:r>
              <a:rPr lang="en-US" sz="3000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and VTE: </a:t>
            </a:r>
          </a:p>
          <a:p>
            <a:pPr marL="682625" lvl="2" indent="-217488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Long Haul Travel – “economy class syndrome”</a:t>
            </a:r>
          </a:p>
          <a:p>
            <a:pPr marL="682625" lvl="2" indent="-217488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Velocity of venous blood decreases by 2/3 in the seated position</a:t>
            </a:r>
            <a:endParaRPr lang="en-US" sz="2400" baseline="30000" dirty="0">
              <a:solidFill>
                <a:srgbClr val="B42025"/>
              </a:solidFill>
              <a:latin typeface="Georgia" pitchFamily="18" charset="0"/>
              <a:cs typeface="Arial" pitchFamily="34" charset="0"/>
            </a:endParaRPr>
          </a:p>
          <a:p>
            <a:pPr marL="285750" indent="-285750" algn="ctr">
              <a:spcBef>
                <a:spcPct val="20000"/>
              </a:spcBef>
              <a:buClr>
                <a:srgbClr val="FFFF00"/>
              </a:buClr>
              <a:defRPr/>
            </a:pPr>
            <a:endParaRPr lang="en-US" sz="3000" dirty="0">
              <a:solidFill>
                <a:srgbClr val="B42025"/>
              </a:solidFill>
              <a:latin typeface="Georgia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499570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</a:pP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Ferrari - Travel as a risk factor for venous </a:t>
            </a: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thromboembolic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disease: </a:t>
            </a:r>
          </a:p>
          <a:p>
            <a:pPr algn="ctr">
              <a:spcBef>
                <a:spcPts val="0"/>
              </a:spcBef>
              <a:buClr>
                <a:srgbClr val="FFFF00"/>
              </a:buClr>
            </a:pP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A case-control study. Chest 1999;115:440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4768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C4076"/>
                </a:solidFill>
                <a:latin typeface="Georgia" pitchFamily="18" charset="0"/>
              </a:rPr>
              <a:t>Venous Stasis    </a:t>
            </a:r>
          </a:p>
          <a:p>
            <a:endParaRPr lang="en-US" sz="2800" dirty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76563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solidFill>
                  <a:srgbClr val="1C4076"/>
                </a:solidFill>
                <a:latin typeface="Georgia" pitchFamily="18" charset="0"/>
                <a:ea typeface="+mj-ea"/>
                <a:cs typeface="+mj-cs"/>
              </a:rPr>
              <a:t>Virchow’s Triad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7172" y="2056281"/>
            <a:ext cx="8915400" cy="358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>
              <a:spcBef>
                <a:spcPts val="1800"/>
              </a:spcBef>
              <a:buClr>
                <a:srgbClr val="B42025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Partial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rupture of calf muscles and knee ligament injury were more strongly associated with VTE than were contusions or simple sprains</a:t>
            </a:r>
          </a:p>
          <a:p>
            <a:pPr marL="742950" lvl="1" indent="-285750">
              <a:spcBef>
                <a:spcPts val="1800"/>
              </a:spcBef>
              <a:buClr>
                <a:srgbClr val="B42025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Risk of VTE was increased 50 fold in those who had injury </a:t>
            </a:r>
            <a:r>
              <a:rPr lang="en-US" sz="2400" b="1" u="sng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and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 Factor V Leiden mutation</a:t>
            </a:r>
          </a:p>
          <a:p>
            <a:pPr marL="742950" lvl="1" indent="-285750">
              <a:spcBef>
                <a:spcPts val="1800"/>
              </a:spcBef>
              <a:buClr>
                <a:srgbClr val="B42025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Risk of VTE was increased 9 fold in those who had injury </a:t>
            </a:r>
            <a:r>
              <a:rPr lang="en-US" sz="2400" b="1" u="sng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and</a:t>
            </a:r>
            <a:r>
              <a:rPr lang="en-US" sz="2400" b="1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  </a:t>
            </a:r>
            <a:r>
              <a:rPr lang="en-US" sz="2400" dirty="0" err="1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Prothrombin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 20210A mutation</a:t>
            </a:r>
          </a:p>
          <a:p>
            <a:pPr marL="285750" indent="-285750" algn="ctr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  <a:defRPr/>
            </a:pP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520940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FFF00"/>
              </a:buClr>
            </a:pP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Van </a:t>
            </a: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Stralen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- Arch Intern Med 2008;168:21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4768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C4076"/>
                </a:solidFill>
                <a:latin typeface="Georgia" pitchFamily="18" charset="0"/>
              </a:rPr>
              <a:t>Endothelial Injury     </a:t>
            </a:r>
          </a:p>
          <a:p>
            <a:endParaRPr lang="en-US" sz="2800" dirty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76563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solidFill>
                  <a:srgbClr val="1C4076"/>
                </a:solidFill>
                <a:latin typeface="Georgia" pitchFamily="18" charset="0"/>
                <a:ea typeface="+mj-ea"/>
                <a:cs typeface="+mj-cs"/>
              </a:rPr>
              <a:t>Virchow’s Triad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16"/>
          <p:cNvSpPr>
            <a:spLocks noChangeArrowheads="1"/>
          </p:cNvSpPr>
          <p:nvPr/>
        </p:nvSpPr>
        <p:spPr bwMode="auto">
          <a:xfrm rot="10800000">
            <a:off x="838200" y="76198"/>
            <a:ext cx="7496628" cy="5181601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ECF57">
                <a:alpha val="35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4213225" y="5105400"/>
            <a:ext cx="739775" cy="306387"/>
          </a:xfrm>
          <a:prstGeom prst="rect">
            <a:avLst/>
          </a:prstGeom>
          <a:solidFill>
            <a:srgbClr val="FECF57">
              <a:alpha val="60000"/>
            </a:srgbClr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spcAft>
                <a:spcPct val="35000"/>
              </a:spcAft>
            </a:pPr>
            <a:r>
              <a:rPr lang="en-US" sz="1400" dirty="0">
                <a:solidFill>
                  <a:srgbClr val="1C4076"/>
                </a:solidFill>
                <a:latin typeface="Georgia" pitchFamily="18" charset="0"/>
              </a:rPr>
              <a:t>Death</a:t>
            </a: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4573588" y="841375"/>
            <a:ext cx="0" cy="758825"/>
          </a:xfrm>
          <a:prstGeom prst="line">
            <a:avLst/>
          </a:prstGeom>
          <a:noFill/>
          <a:ln w="76200">
            <a:solidFill>
              <a:srgbClr val="1C407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4286250" y="3328987"/>
            <a:ext cx="576263" cy="620713"/>
          </a:xfrm>
          <a:prstGeom prst="downArrow">
            <a:avLst>
              <a:gd name="adj1" fmla="val 50000"/>
              <a:gd name="adj2" fmla="val 28120"/>
            </a:avLst>
          </a:prstGeom>
          <a:solidFill>
            <a:srgbClr val="1C4076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2987675" y="871990"/>
            <a:ext cx="720725" cy="622300"/>
          </a:xfrm>
          <a:prstGeom prst="line">
            <a:avLst/>
          </a:prstGeom>
          <a:noFill/>
          <a:ln w="76200">
            <a:solidFill>
              <a:srgbClr val="1C407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5294313" y="871990"/>
            <a:ext cx="720725" cy="622300"/>
          </a:xfrm>
          <a:prstGeom prst="line">
            <a:avLst/>
          </a:prstGeom>
          <a:noFill/>
          <a:ln w="76200">
            <a:solidFill>
              <a:srgbClr val="1C407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219200" y="152400"/>
            <a:ext cx="6781800" cy="708025"/>
          </a:xfrm>
          <a:prstGeom prst="rect">
            <a:avLst/>
          </a:prstGeom>
          <a:solidFill>
            <a:srgbClr val="FECF57">
              <a:alpha val="60000"/>
            </a:srgbClr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0099"/>
                </a:solidFill>
                <a:latin typeface="Georgia" pitchFamily="18" charset="0"/>
              </a:rPr>
              <a:t>  </a:t>
            </a:r>
            <a:r>
              <a:rPr lang="en-US" sz="4000" dirty="0">
                <a:solidFill>
                  <a:srgbClr val="1C4076"/>
                </a:solidFill>
                <a:latin typeface="Georgia" pitchFamily="18" charset="0"/>
              </a:rPr>
              <a:t>V T E  R </a:t>
            </a:r>
            <a:r>
              <a:rPr lang="en-US" sz="4000" dirty="0" err="1">
                <a:solidFill>
                  <a:srgbClr val="1C4076"/>
                </a:solidFill>
                <a:latin typeface="Georgia" pitchFamily="18" charset="0"/>
              </a:rPr>
              <a:t>i</a:t>
            </a:r>
            <a:r>
              <a:rPr lang="en-US" sz="4000" dirty="0">
                <a:solidFill>
                  <a:srgbClr val="1C4076"/>
                </a:solidFill>
                <a:latin typeface="Georgia" pitchFamily="18" charset="0"/>
              </a:rPr>
              <a:t> s k  F a c t o r s  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3384550" y="1606550"/>
            <a:ext cx="2414588" cy="523875"/>
          </a:xfrm>
          <a:prstGeom prst="rect">
            <a:avLst/>
          </a:prstGeom>
          <a:solidFill>
            <a:srgbClr val="FECF57">
              <a:alpha val="60000"/>
            </a:srgbClr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1C4076"/>
                </a:solidFill>
                <a:latin typeface="Georgia" pitchFamily="18" charset="0"/>
              </a:rPr>
              <a:t>Small DVT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3781425" y="2711450"/>
            <a:ext cx="1585913" cy="461962"/>
          </a:xfrm>
          <a:prstGeom prst="rect">
            <a:avLst/>
          </a:prstGeom>
          <a:solidFill>
            <a:srgbClr val="FECF57">
              <a:alpha val="60000"/>
            </a:srgbClr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1C4076"/>
                </a:solidFill>
                <a:latin typeface="Georgia" pitchFamily="18" charset="0"/>
              </a:rPr>
              <a:t>Big DVT</a:t>
            </a: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>
            <a:off x="4573588" y="2292350"/>
            <a:ext cx="0" cy="414337"/>
          </a:xfrm>
          <a:prstGeom prst="line">
            <a:avLst/>
          </a:prstGeom>
          <a:noFill/>
          <a:ln w="76200">
            <a:solidFill>
              <a:srgbClr val="1C407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4141788" y="4022725"/>
            <a:ext cx="936625" cy="461962"/>
          </a:xfrm>
          <a:prstGeom prst="rect">
            <a:avLst/>
          </a:prstGeom>
          <a:solidFill>
            <a:srgbClr val="FECF57">
              <a:alpha val="60000"/>
            </a:srgbClr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1C4076"/>
                </a:solidFill>
                <a:latin typeface="Georgia" pitchFamily="18" charset="0"/>
              </a:rPr>
              <a:t>PE  </a:t>
            </a: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4573588" y="4570412"/>
            <a:ext cx="0" cy="484188"/>
          </a:xfrm>
          <a:prstGeom prst="line">
            <a:avLst/>
          </a:prstGeom>
          <a:noFill/>
          <a:ln w="76200">
            <a:solidFill>
              <a:srgbClr val="1C407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646613" y="2224087"/>
            <a:ext cx="865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C4076"/>
                </a:solidFill>
                <a:latin typeface="Georgia" pitchFamily="18" charset="0"/>
              </a:rPr>
              <a:t>~10%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4718050" y="3409950"/>
            <a:ext cx="865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C4076"/>
                </a:solidFill>
                <a:latin typeface="Georgia" pitchFamily="18" charset="0"/>
              </a:rPr>
              <a:t>~50%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4646613" y="4570412"/>
            <a:ext cx="64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C4076"/>
                </a:solidFill>
                <a:latin typeface="Georgia" pitchFamily="18" charset="0"/>
              </a:rPr>
              <a:t>&lt;5%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6"/>
          <p:cNvSpPr>
            <a:spLocks noChangeArrowheads="1"/>
          </p:cNvSpPr>
          <p:nvPr/>
        </p:nvSpPr>
        <p:spPr bwMode="auto">
          <a:xfrm rot="10800000">
            <a:off x="838200" y="76198"/>
            <a:ext cx="7496628" cy="5181601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ECF57">
                <a:alpha val="35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543800" y="16764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resolve</a:t>
            </a: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5410200" y="2598737"/>
            <a:ext cx="1371600" cy="6096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1C4076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30-50%</a:t>
            </a: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5105400" y="4122737"/>
            <a:ext cx="9906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1C4076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5105400" y="3894137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1C4076"/>
                </a:solidFill>
                <a:latin typeface="Georgia" pitchFamily="18" charset="0"/>
              </a:rPr>
              <a:t>&lt;5%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6629400" y="2554287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post-thrombotic syndrome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213225" y="5105400"/>
            <a:ext cx="739775" cy="306387"/>
          </a:xfrm>
          <a:prstGeom prst="rect">
            <a:avLst/>
          </a:prstGeom>
          <a:solidFill>
            <a:srgbClr val="FECF57">
              <a:alpha val="60000"/>
            </a:srgbClr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spcAft>
                <a:spcPct val="35000"/>
              </a:spcAft>
            </a:pPr>
            <a:r>
              <a:rPr lang="en-US" sz="1400" dirty="0">
                <a:solidFill>
                  <a:srgbClr val="1C4076"/>
                </a:solidFill>
                <a:latin typeface="Georgia" pitchFamily="18" charset="0"/>
              </a:rPr>
              <a:t>Death</a:t>
            </a: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4573588" y="841375"/>
            <a:ext cx="0" cy="758825"/>
          </a:xfrm>
          <a:prstGeom prst="line">
            <a:avLst/>
          </a:prstGeom>
          <a:noFill/>
          <a:ln w="76200">
            <a:solidFill>
              <a:srgbClr val="1C407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4286250" y="3328987"/>
            <a:ext cx="576263" cy="620713"/>
          </a:xfrm>
          <a:prstGeom prst="downArrow">
            <a:avLst>
              <a:gd name="adj1" fmla="val 50000"/>
              <a:gd name="adj2" fmla="val 28120"/>
            </a:avLst>
          </a:prstGeom>
          <a:solidFill>
            <a:srgbClr val="1C4076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2987675" y="871990"/>
            <a:ext cx="720725" cy="622300"/>
          </a:xfrm>
          <a:prstGeom prst="line">
            <a:avLst/>
          </a:prstGeom>
          <a:noFill/>
          <a:ln w="76200">
            <a:solidFill>
              <a:srgbClr val="1C407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H="1">
            <a:off x="5294313" y="871990"/>
            <a:ext cx="720725" cy="622300"/>
          </a:xfrm>
          <a:prstGeom prst="line">
            <a:avLst/>
          </a:prstGeom>
          <a:noFill/>
          <a:ln w="76200">
            <a:solidFill>
              <a:srgbClr val="1C407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219200" y="152400"/>
            <a:ext cx="6781800" cy="708025"/>
          </a:xfrm>
          <a:prstGeom prst="rect">
            <a:avLst/>
          </a:prstGeom>
          <a:solidFill>
            <a:srgbClr val="FECF57">
              <a:alpha val="60000"/>
            </a:srgbClr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0099"/>
                </a:solidFill>
                <a:latin typeface="Georgia" pitchFamily="18" charset="0"/>
              </a:rPr>
              <a:t>  </a:t>
            </a:r>
            <a:r>
              <a:rPr lang="en-US" sz="4000" dirty="0">
                <a:solidFill>
                  <a:srgbClr val="1C4076"/>
                </a:solidFill>
                <a:latin typeface="Georgia" pitchFamily="18" charset="0"/>
              </a:rPr>
              <a:t>V T E  R </a:t>
            </a:r>
            <a:r>
              <a:rPr lang="en-US" sz="4000" dirty="0" err="1">
                <a:solidFill>
                  <a:srgbClr val="1C4076"/>
                </a:solidFill>
                <a:latin typeface="Georgia" pitchFamily="18" charset="0"/>
              </a:rPr>
              <a:t>i</a:t>
            </a:r>
            <a:r>
              <a:rPr lang="en-US" sz="4000" dirty="0">
                <a:solidFill>
                  <a:srgbClr val="1C4076"/>
                </a:solidFill>
                <a:latin typeface="Georgia" pitchFamily="18" charset="0"/>
              </a:rPr>
              <a:t> s k  F a c t o r s  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384550" y="1606550"/>
            <a:ext cx="2414588" cy="523875"/>
          </a:xfrm>
          <a:prstGeom prst="rect">
            <a:avLst/>
          </a:prstGeom>
          <a:solidFill>
            <a:srgbClr val="FECF57">
              <a:alpha val="60000"/>
            </a:srgbClr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1C4076"/>
                </a:solidFill>
                <a:latin typeface="Georgia" pitchFamily="18" charset="0"/>
              </a:rPr>
              <a:t>Small DVT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781425" y="2711450"/>
            <a:ext cx="1585913" cy="461962"/>
          </a:xfrm>
          <a:prstGeom prst="rect">
            <a:avLst/>
          </a:prstGeom>
          <a:solidFill>
            <a:srgbClr val="FECF57">
              <a:alpha val="60000"/>
            </a:srgbClr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1C4076"/>
                </a:solidFill>
                <a:latin typeface="Georgia" pitchFamily="18" charset="0"/>
              </a:rPr>
              <a:t>Big DVT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4573588" y="2292350"/>
            <a:ext cx="0" cy="414337"/>
          </a:xfrm>
          <a:prstGeom prst="line">
            <a:avLst/>
          </a:prstGeom>
          <a:noFill/>
          <a:ln w="76200">
            <a:solidFill>
              <a:srgbClr val="1C407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141788" y="4022725"/>
            <a:ext cx="936625" cy="461962"/>
          </a:xfrm>
          <a:prstGeom prst="rect">
            <a:avLst/>
          </a:prstGeom>
          <a:solidFill>
            <a:srgbClr val="FECF57">
              <a:alpha val="60000"/>
            </a:srgbClr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1C4076"/>
                </a:solidFill>
                <a:latin typeface="Georgia" pitchFamily="18" charset="0"/>
              </a:rPr>
              <a:t>PE  </a:t>
            </a: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4573588" y="4570412"/>
            <a:ext cx="0" cy="484188"/>
          </a:xfrm>
          <a:prstGeom prst="line">
            <a:avLst/>
          </a:prstGeom>
          <a:noFill/>
          <a:ln w="76200">
            <a:solidFill>
              <a:srgbClr val="1C407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4646613" y="2224087"/>
            <a:ext cx="865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C4076"/>
                </a:solidFill>
                <a:latin typeface="Georgia" pitchFamily="18" charset="0"/>
              </a:rPr>
              <a:t>~10%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718050" y="3409950"/>
            <a:ext cx="865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C4076"/>
                </a:solidFill>
                <a:latin typeface="Georgia" pitchFamily="18" charset="0"/>
              </a:rPr>
              <a:t>~50%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646613" y="4570412"/>
            <a:ext cx="64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C4076"/>
                </a:solidFill>
                <a:latin typeface="Georgia" pitchFamily="18" charset="0"/>
              </a:rPr>
              <a:t>&lt;5%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5715000" y="3724275"/>
            <a:ext cx="281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thromboembolic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 pulmonary   hypertension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5867400" y="1379537"/>
            <a:ext cx="1676400" cy="990600"/>
          </a:xfrm>
          <a:prstGeom prst="rightArrow">
            <a:avLst>
              <a:gd name="adj1" fmla="val 50000"/>
              <a:gd name="adj2" fmla="val 42308"/>
            </a:avLst>
          </a:prstGeom>
          <a:solidFill>
            <a:srgbClr val="1C4076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Georgia" pitchFamily="18" charset="0"/>
              </a:rPr>
              <a:t>90%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SIR-DV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916" y="76200"/>
            <a:ext cx="7010400" cy="52578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VENOUS 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89770"/>
            <a:ext cx="2069945" cy="434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1526349" y="3275723"/>
            <a:ext cx="244006" cy="1982271"/>
            <a:chOff x="3432" y="2681"/>
            <a:chExt cx="239" cy="1670"/>
          </a:xfrm>
        </p:grpSpPr>
        <p:sp>
          <p:nvSpPr>
            <p:cNvPr id="10" name="Line 4"/>
            <p:cNvSpPr>
              <a:spLocks noChangeShapeType="1"/>
            </p:cNvSpPr>
            <p:nvPr/>
          </p:nvSpPr>
          <p:spPr bwMode="auto">
            <a:xfrm rot="10871610">
              <a:off x="3432" y="4159"/>
              <a:ext cx="1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rot="11296288">
              <a:off x="3670" y="2681"/>
              <a:ext cx="1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290286"/>
            <a:ext cx="91440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3400" dirty="0">
                <a:solidFill>
                  <a:srgbClr val="1C4076"/>
                </a:solidFill>
                <a:latin typeface="Georgia" pitchFamily="18" charset="0"/>
              </a:rPr>
              <a:t>Venous </a:t>
            </a:r>
            <a:r>
              <a:rPr lang="en-US" sz="3400" dirty="0" err="1">
                <a:solidFill>
                  <a:srgbClr val="1C4076"/>
                </a:solidFill>
                <a:latin typeface="Georgia" pitchFamily="18" charset="0"/>
              </a:rPr>
              <a:t>Thromboembolism</a:t>
            </a:r>
            <a:r>
              <a:rPr lang="en-US" sz="3400" dirty="0">
                <a:solidFill>
                  <a:srgbClr val="1C4076"/>
                </a:solidFill>
                <a:latin typeface="Georgia" pitchFamily="18" charset="0"/>
              </a:rPr>
              <a:t> (VTE) = DVT+PE</a:t>
            </a: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 rot="452586">
            <a:off x="1469761" y="4577763"/>
            <a:ext cx="110327" cy="34185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 rot="3020641">
            <a:off x="1481226" y="2209439"/>
            <a:ext cx="55788" cy="23559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9" descr="IMG10025"/>
          <p:cNvPicPr>
            <a:picLocks noChangeAspect="1" noChangeArrowheads="1"/>
          </p:cNvPicPr>
          <p:nvPr/>
        </p:nvPicPr>
        <p:blipFill>
          <a:blip r:embed="rId4" cstate="print">
            <a:lum bright="36000" contrast="58000"/>
          </a:blip>
          <a:srcRect l="25781" t="1563" r="25781" b="48788"/>
          <a:stretch>
            <a:fillRect/>
          </a:stretch>
        </p:blipFill>
        <p:spPr bwMode="auto">
          <a:xfrm>
            <a:off x="5915323" y="3305628"/>
            <a:ext cx="2343305" cy="208527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" name="Picture 10" descr="tmp_3832_1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176996"/>
            <a:ext cx="2590800" cy="20234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2743200" y="1513116"/>
            <a:ext cx="2895600" cy="1752600"/>
          </a:xfrm>
          <a:prstGeom prst="leftRightArrow">
            <a:avLst>
              <a:gd name="adj1" fmla="val 50000"/>
              <a:gd name="adj2" fmla="val 33043"/>
            </a:avLst>
          </a:prstGeom>
          <a:solidFill>
            <a:srgbClr val="1C4076">
              <a:alpha val="35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Georgia" pitchFamily="18" charset="0"/>
              </a:rPr>
              <a:t>Pulmonary</a:t>
            </a:r>
          </a:p>
          <a:p>
            <a:pPr algn="ctr">
              <a:defRPr/>
            </a:pPr>
            <a:r>
              <a:rPr lang="en-US" sz="2000" dirty="0">
                <a:latin typeface="Georgia" pitchFamily="18" charset="0"/>
              </a:rPr>
              <a:t>Embolism (PE)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2630712" y="3505200"/>
            <a:ext cx="3276600" cy="1828800"/>
          </a:xfrm>
          <a:prstGeom prst="leftRightArrow">
            <a:avLst>
              <a:gd name="adj1" fmla="val 50000"/>
              <a:gd name="adj2" fmla="val 31667"/>
            </a:avLst>
          </a:prstGeom>
          <a:solidFill>
            <a:srgbClr val="1C4076">
              <a:alpha val="35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Georgia" pitchFamily="18" charset="0"/>
              </a:rPr>
              <a:t>Deep Vein </a:t>
            </a:r>
          </a:p>
          <a:p>
            <a:pPr algn="ctr">
              <a:defRPr/>
            </a:pPr>
            <a:r>
              <a:rPr lang="en-US" sz="2000" dirty="0">
                <a:latin typeface="Georgia" pitchFamily="18" charset="0"/>
              </a:rPr>
              <a:t>Thrombosis (DVT)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PE"/>
          <p:cNvPicPr>
            <a:picLocks noChangeAspect="1" noChangeArrowheads="1"/>
          </p:cNvPicPr>
          <p:nvPr/>
        </p:nvPicPr>
        <p:blipFill>
          <a:blip r:embed="rId3" cstate="print"/>
          <a:srcRect l="3615" t="50000" r="14458" b="4698"/>
          <a:stretch>
            <a:fillRect/>
          </a:stretch>
        </p:blipFill>
        <p:spPr bwMode="auto">
          <a:xfrm>
            <a:off x="1066800" y="76200"/>
            <a:ext cx="7010400" cy="52578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PE"/>
          <p:cNvPicPr>
            <a:picLocks noChangeAspect="1" noChangeArrowheads="1"/>
          </p:cNvPicPr>
          <p:nvPr/>
        </p:nvPicPr>
        <p:blipFill>
          <a:blip r:embed="rId3" cstate="print"/>
          <a:srcRect l="3615" t="7718" r="63855" b="4698"/>
          <a:stretch>
            <a:fillRect/>
          </a:stretch>
        </p:blipFill>
        <p:spPr bwMode="auto">
          <a:xfrm>
            <a:off x="3490686" y="42665"/>
            <a:ext cx="2136775" cy="536753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410028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Venous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Thromboembolism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  (VTE) 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=</a:t>
            </a:r>
          </a:p>
        </p:txBody>
      </p:sp>
      <p:sp>
        <p:nvSpPr>
          <p:cNvPr id="12" name="Subtitle 3"/>
          <p:cNvSpPr>
            <a:spLocks noGrp="1"/>
          </p:cNvSpPr>
          <p:nvPr>
            <p:ph type="subTitle" idx="1"/>
          </p:nvPr>
        </p:nvSpPr>
        <p:spPr>
          <a:xfrm>
            <a:off x="0" y="2895600"/>
            <a:ext cx="91440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B42025"/>
                </a:solidFill>
                <a:latin typeface="Georgia" pitchFamily="18" charset="0"/>
                <a:cs typeface="Arial" charset="0"/>
              </a:rPr>
              <a:t>1. Deep vein thrombosis (DVT)</a:t>
            </a:r>
          </a:p>
          <a:p>
            <a:pPr eaLnBrk="1" hangingPunct="1"/>
            <a:r>
              <a:rPr lang="en-US" sz="4000" dirty="0" smtClean="0">
                <a:solidFill>
                  <a:srgbClr val="B42025"/>
                </a:solidFill>
                <a:latin typeface="Georgia" pitchFamily="18" charset="0"/>
                <a:cs typeface="Arial" charset="0"/>
              </a:rPr>
              <a:t>2. Pulmonary embolism (PE)</a:t>
            </a:r>
          </a:p>
          <a:p>
            <a:pPr eaLnBrk="1" hangingPunct="1"/>
            <a:endParaRPr lang="en-US" sz="4000" dirty="0" smtClean="0">
              <a:solidFill>
                <a:srgbClr val="B42025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PE"/>
          <p:cNvPicPr>
            <a:picLocks noChangeAspect="1" noChangeArrowheads="1"/>
          </p:cNvPicPr>
          <p:nvPr/>
        </p:nvPicPr>
        <p:blipFill>
          <a:blip r:embed="rId3" cstate="print"/>
          <a:srcRect l="34940" t="4698" r="3615" b="47986"/>
          <a:stretch>
            <a:fillRect/>
          </a:stretch>
        </p:blipFill>
        <p:spPr bwMode="auto">
          <a:xfrm>
            <a:off x="2012415" y="87084"/>
            <a:ext cx="5088698" cy="5275944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PE"/>
          <p:cNvPicPr>
            <a:picLocks noChangeAspect="1" noChangeArrowheads="1"/>
          </p:cNvPicPr>
          <p:nvPr/>
        </p:nvPicPr>
        <p:blipFill>
          <a:blip r:embed="rId3" cstate="print"/>
          <a:srcRect l="3615" t="4698" r="3615" b="4698"/>
          <a:stretch>
            <a:fillRect/>
          </a:stretch>
        </p:blipFill>
        <p:spPr bwMode="auto">
          <a:xfrm>
            <a:off x="2347686" y="90714"/>
            <a:ext cx="4452896" cy="52578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IMG10025"/>
          <p:cNvPicPr>
            <a:picLocks noChangeAspect="1" noChangeArrowheads="1"/>
          </p:cNvPicPr>
          <p:nvPr/>
        </p:nvPicPr>
        <p:blipFill>
          <a:blip r:embed="rId4" cstate="print">
            <a:lum bright="36000" contrast="58000"/>
          </a:blip>
          <a:srcRect l="25781" t="1563" r="25781" b="48788"/>
          <a:stretch>
            <a:fillRect/>
          </a:stretch>
        </p:blipFill>
        <p:spPr bwMode="auto">
          <a:xfrm>
            <a:off x="3418044" y="1188593"/>
            <a:ext cx="2301265" cy="208209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solidFill>
                  <a:srgbClr val="1C4076"/>
                </a:solidFill>
                <a:latin typeface="Georgia" pitchFamily="18" charset="0"/>
              </a:rPr>
              <a:t>Consequences of DVT and PE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458317" y="1208527"/>
          <a:ext cx="1818283" cy="2078038"/>
        </p:xfrm>
        <a:graphic>
          <a:graphicData uri="http://schemas.openxmlformats.org/presentationml/2006/ole">
            <p:oleObj spid="_x0000_s5122" name="Photo Editor Photo" r:id="rId5" imgW="7992591" imgH="11695238" progId="">
              <p:embed/>
            </p:oleObj>
          </a:graphicData>
        </a:graphic>
      </p:graphicFrame>
      <p:pic>
        <p:nvPicPr>
          <p:cNvPr id="11" name="Picture 6" descr="tmp_3832_1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3914" y="3429000"/>
            <a:ext cx="2685486" cy="188322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752773" y="3429000"/>
            <a:ext cx="685800" cy="1894173"/>
          </a:xfrm>
          <a:prstGeom prst="rect">
            <a:avLst/>
          </a:prstGeom>
          <a:solidFill>
            <a:srgbClr val="FECF57">
              <a:alpha val="65000"/>
            </a:srgbClr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5000"/>
              </a:lnSpc>
              <a:spcAft>
                <a:spcPct val="100000"/>
              </a:spcAft>
              <a:defRPr/>
            </a:pPr>
            <a:r>
              <a:rPr lang="en-US" sz="9500" b="1" kern="600" dirty="0">
                <a:solidFill>
                  <a:srgbClr val="00B050"/>
                </a:solidFill>
              </a:rPr>
              <a:t>$</a:t>
            </a:r>
          </a:p>
        </p:txBody>
      </p:sp>
      <p:pic>
        <p:nvPicPr>
          <p:cNvPr id="13" name="Picture 8" descr="IMG10027"/>
          <p:cNvPicPr>
            <a:picLocks noChangeAspect="1" noChangeArrowheads="1"/>
          </p:cNvPicPr>
          <p:nvPr/>
        </p:nvPicPr>
        <p:blipFill>
          <a:blip r:embed="rId7" cstate="print">
            <a:lum bright="42000" contrast="24000"/>
          </a:blip>
          <a:srcRect l="49699" t="2409" r="18748"/>
          <a:stretch>
            <a:fillRect/>
          </a:stretch>
        </p:blipFill>
        <p:spPr bwMode="auto">
          <a:xfrm>
            <a:off x="5867400" y="1209231"/>
            <a:ext cx="1558528" cy="2082096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4" name="Picture 9" descr="57886307"/>
          <p:cNvPicPr>
            <a:picLocks noChangeAspect="1" noChangeArrowheads="1"/>
          </p:cNvPicPr>
          <p:nvPr/>
        </p:nvPicPr>
        <p:blipFill>
          <a:blip r:embed="rId8" cstate="print"/>
          <a:srcRect l="19536" t="18806" r="20921" b="25845"/>
          <a:stretch>
            <a:fillRect/>
          </a:stretch>
        </p:blipFill>
        <p:spPr bwMode="auto">
          <a:xfrm>
            <a:off x="1447800" y="3429000"/>
            <a:ext cx="2355381" cy="186292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729342"/>
            <a:ext cx="9144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>
                <a:solidFill>
                  <a:srgbClr val="1C4076"/>
                </a:solidFill>
                <a:latin typeface="Georgia" pitchFamily="18" charset="0"/>
              </a:rPr>
              <a:t>Deep 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Vein </a:t>
            </a:r>
            <a:r>
              <a:rPr lang="en-US" sz="4000" dirty="0">
                <a:solidFill>
                  <a:srgbClr val="1C4076"/>
                </a:solidFill>
                <a:latin typeface="Georgia" pitchFamily="18" charset="0"/>
              </a:rPr>
              <a:t>T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hrombosis </a:t>
            </a:r>
            <a:r>
              <a:rPr lang="en-US" sz="4000" dirty="0">
                <a:solidFill>
                  <a:srgbClr val="1C4076"/>
                </a:solidFill>
                <a:latin typeface="Georgia" pitchFamily="18" charset="0"/>
              </a:rPr>
              <a:t>(DVT)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1447801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B42025"/>
                </a:solidFill>
                <a:latin typeface="Georgia" pitchFamily="18" charset="0"/>
              </a:rPr>
              <a:t> Thrombosis in one or more deep veins</a:t>
            </a:r>
            <a:endParaRPr lang="en-US" sz="2000" dirty="0">
              <a:solidFill>
                <a:srgbClr val="B42025"/>
              </a:solidFill>
              <a:latin typeface="Georgia" pitchFamily="18" charset="0"/>
            </a:endParaRPr>
          </a:p>
          <a:p>
            <a:pPr algn="ctr"/>
            <a:r>
              <a:rPr lang="en-US" sz="2000" i="1" dirty="0">
                <a:solidFill>
                  <a:srgbClr val="B42025"/>
                </a:solidFill>
                <a:latin typeface="Georgia" pitchFamily="18" charset="0"/>
              </a:rPr>
              <a:t>* </a:t>
            </a:r>
            <a:r>
              <a:rPr lang="en-US" sz="2000" i="1" u="sng" dirty="0">
                <a:solidFill>
                  <a:srgbClr val="B42025"/>
                </a:solidFill>
                <a:latin typeface="Georgia" pitchFamily="18" charset="0"/>
              </a:rPr>
              <a:t>leg is the most common site</a:t>
            </a:r>
            <a:r>
              <a:rPr lang="en-US" sz="2000" i="1" dirty="0">
                <a:solidFill>
                  <a:srgbClr val="B42025"/>
                </a:solidFill>
                <a:latin typeface="Georgia" pitchFamily="18" charset="0"/>
              </a:rPr>
              <a:t>*</a:t>
            </a:r>
          </a:p>
          <a:p>
            <a:pPr algn="ctr"/>
            <a:r>
              <a:rPr lang="en-US" sz="2000" i="1" dirty="0">
                <a:solidFill>
                  <a:srgbClr val="B42025"/>
                </a:solidFill>
                <a:latin typeface="Georgia" pitchFamily="18" charset="0"/>
              </a:rPr>
              <a:t>can also be the arm</a:t>
            </a:r>
          </a:p>
          <a:p>
            <a:pPr algn="ctr"/>
            <a:r>
              <a:rPr lang="en-US" sz="2000" i="1" dirty="0">
                <a:solidFill>
                  <a:srgbClr val="B42025"/>
                </a:solidFill>
                <a:latin typeface="Georgia" pitchFamily="18" charset="0"/>
              </a:rPr>
              <a:t> portal, </a:t>
            </a:r>
            <a:r>
              <a:rPr lang="en-US" sz="2000" i="1" dirty="0" err="1">
                <a:solidFill>
                  <a:srgbClr val="B42025"/>
                </a:solidFill>
                <a:latin typeface="Georgia" pitchFamily="18" charset="0"/>
              </a:rPr>
              <a:t>splenic</a:t>
            </a:r>
            <a:r>
              <a:rPr lang="en-US" sz="2000" i="1" dirty="0">
                <a:solidFill>
                  <a:srgbClr val="B42025"/>
                </a:solidFill>
                <a:latin typeface="Georgia" pitchFamily="18" charset="0"/>
              </a:rPr>
              <a:t>, mesenteric, cerebral, renal </a:t>
            </a:r>
            <a:r>
              <a:rPr lang="en-US" sz="2000" i="1" dirty="0" smtClean="0">
                <a:solidFill>
                  <a:srgbClr val="B42025"/>
                </a:solidFill>
                <a:latin typeface="Georgia" pitchFamily="18" charset="0"/>
              </a:rPr>
              <a:t>veins</a:t>
            </a:r>
          </a:p>
          <a:p>
            <a:pPr algn="ctr"/>
            <a:endParaRPr lang="en-US" sz="2000" i="1" dirty="0">
              <a:solidFill>
                <a:srgbClr val="B42025"/>
              </a:solidFill>
              <a:latin typeface="Georgia" pitchFamily="18" charset="0"/>
            </a:endParaRPr>
          </a:p>
          <a:p>
            <a:pPr marL="3317875" lvl="1" indent="-2860675">
              <a:spcBef>
                <a:spcPts val="0"/>
              </a:spcBef>
              <a:tabLst>
                <a:tab pos="3436938" algn="l"/>
              </a:tabLst>
            </a:pPr>
            <a:r>
              <a:rPr lang="en-US" sz="2000" b="1" dirty="0" smtClean="0">
                <a:solidFill>
                  <a:srgbClr val="B42025"/>
                </a:solidFill>
                <a:latin typeface="Georgia" pitchFamily="18" charset="0"/>
              </a:rPr>
              <a:t>            </a:t>
            </a:r>
            <a:r>
              <a:rPr lang="en-US" sz="2000" b="1" u="sng" dirty="0" smtClean="0">
                <a:solidFill>
                  <a:srgbClr val="B42025"/>
                </a:solidFill>
                <a:latin typeface="Georgia" pitchFamily="18" charset="0"/>
              </a:rPr>
              <a:t>Proximal </a:t>
            </a:r>
            <a:r>
              <a:rPr lang="en-US" sz="2000" b="1" dirty="0" smtClean="0">
                <a:solidFill>
                  <a:srgbClr val="B42025"/>
                </a:solidFill>
                <a:latin typeface="Georgia" pitchFamily="18" charset="0"/>
              </a:rPr>
              <a:t>DVT	-  </a:t>
            </a:r>
            <a:r>
              <a:rPr lang="en-US" sz="2000" dirty="0" err="1" smtClean="0">
                <a:solidFill>
                  <a:srgbClr val="B42025"/>
                </a:solidFill>
                <a:latin typeface="Georgia" pitchFamily="18" charset="0"/>
              </a:rPr>
              <a:t>Popliteal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, femoral or 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iliac veins</a:t>
            </a:r>
          </a:p>
          <a:p>
            <a:pPr marL="3541713" lvl="2" indent="-341313">
              <a:spcBef>
                <a:spcPts val="0"/>
              </a:spcBef>
            </a:pPr>
            <a:r>
              <a:rPr lang="en-US" sz="2000" b="1" dirty="0" smtClean="0">
                <a:solidFill>
                  <a:srgbClr val="B42025"/>
                </a:solidFill>
                <a:latin typeface="Georgia" pitchFamily="18" charset="0"/>
              </a:rPr>
              <a:t>  -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  &gt;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90% of pulmonary emboli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derive from proximal 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DVT</a:t>
            </a:r>
          </a:p>
          <a:p>
            <a:pPr lvl="1">
              <a:spcBef>
                <a:spcPts val="0"/>
              </a:spcBef>
              <a:tabLst>
                <a:tab pos="3259138" algn="l"/>
              </a:tabLst>
            </a:pPr>
            <a:endParaRPr lang="en-US" sz="2000" dirty="0">
              <a:solidFill>
                <a:srgbClr val="B42025"/>
              </a:solidFill>
              <a:latin typeface="Georgia" pitchFamily="18" charset="0"/>
              <a:sym typeface="Wingdings" pitchFamily="-59" charset="2"/>
            </a:endParaRPr>
          </a:p>
          <a:p>
            <a:pPr lvl="1">
              <a:spcBef>
                <a:spcPts val="0"/>
              </a:spcBef>
              <a:tabLst>
                <a:tab pos="3259138" algn="l"/>
              </a:tabLst>
            </a:pPr>
            <a:r>
              <a:rPr lang="en-US" sz="2000" b="1" dirty="0" smtClean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     </a:t>
            </a:r>
            <a:r>
              <a:rPr lang="en-US" sz="2000" b="1" u="sng" dirty="0" smtClean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Distal </a:t>
            </a:r>
            <a:r>
              <a:rPr lang="en-US" sz="2000" b="1" u="sng" dirty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or calf </a:t>
            </a:r>
            <a:r>
              <a:rPr lang="en-US" sz="2000" b="1" dirty="0" smtClean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DVT	  - 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Below 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the </a:t>
            </a:r>
            <a:r>
              <a:rPr lang="en-US" sz="2000" dirty="0" err="1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popliteal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 vein</a:t>
            </a:r>
          </a:p>
          <a:p>
            <a:pPr marL="3657600" lvl="1" indent="-457200">
              <a:spcBef>
                <a:spcPts val="0"/>
              </a:spcBef>
              <a:tabLst>
                <a:tab pos="3259138" algn="l"/>
              </a:tabLst>
            </a:pPr>
            <a:r>
              <a:rPr lang="en-US" sz="2000" b="1" dirty="0" smtClean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   - 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Posterior </a:t>
            </a:r>
            <a:r>
              <a:rPr lang="en-US" sz="2000" dirty="0" err="1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tibial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, </a:t>
            </a:r>
            <a:r>
              <a:rPr lang="en-US" sz="2000" dirty="0" err="1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peroneal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 veins</a:t>
            </a:r>
          </a:p>
          <a:p>
            <a:pPr marL="3657600" lvl="1" indent="-457200">
              <a:spcBef>
                <a:spcPts val="0"/>
              </a:spcBef>
              <a:tabLst>
                <a:tab pos="3259138" algn="l"/>
              </a:tabLst>
            </a:pPr>
            <a:r>
              <a:rPr lang="en-US" sz="2000" b="1" dirty="0" smtClean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   - 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Lead 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to &lt;5% of PE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	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743856"/>
            <a:ext cx="9144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defRPr/>
            </a:pPr>
            <a:r>
              <a:rPr lang="en-US" sz="4000" dirty="0">
                <a:solidFill>
                  <a:srgbClr val="1C4076"/>
                </a:solidFill>
                <a:latin typeface="Georgia" pitchFamily="18" charset="0"/>
              </a:rPr>
              <a:t>Pulmonary 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Embolism </a:t>
            </a:r>
            <a:r>
              <a:rPr lang="en-US" sz="4000" dirty="0">
                <a:solidFill>
                  <a:srgbClr val="1C4076"/>
                </a:solidFill>
                <a:latin typeface="Georgia" pitchFamily="18" charset="0"/>
              </a:rPr>
              <a:t>(PE)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465944"/>
            <a:ext cx="91440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en-US" sz="2800" dirty="0">
                <a:solidFill>
                  <a:srgbClr val="1C4076"/>
                </a:solidFill>
                <a:latin typeface="Georgia" pitchFamily="18" charset="0"/>
              </a:rPr>
              <a:t>Thrombus </a:t>
            </a:r>
            <a:r>
              <a:rPr lang="en-US" sz="2800" dirty="0" err="1">
                <a:solidFill>
                  <a:srgbClr val="1C4076"/>
                </a:solidFill>
                <a:latin typeface="Georgia" pitchFamily="18" charset="0"/>
              </a:rPr>
              <a:t>embolizes</a:t>
            </a:r>
            <a:r>
              <a:rPr lang="en-US" sz="2800" dirty="0">
                <a:solidFill>
                  <a:srgbClr val="1C4076"/>
                </a:solidFill>
                <a:latin typeface="Georgia" pitchFamily="18" charset="0"/>
              </a:rPr>
              <a:t> from a deep vein (usually a proximal leg vein) to the </a:t>
            </a:r>
            <a:r>
              <a:rPr lang="en-US" sz="2800" dirty="0">
                <a:solidFill>
                  <a:srgbClr val="1C4076"/>
                </a:solidFill>
                <a:latin typeface="Georgia" pitchFamily="18" charset="0"/>
                <a:sym typeface="Wingdings" pitchFamily="-59" charset="2"/>
              </a:rPr>
              <a:t>pulmonary arteries</a:t>
            </a:r>
            <a:endParaRPr lang="en-US" sz="2800" dirty="0">
              <a:solidFill>
                <a:srgbClr val="1C4076"/>
              </a:solidFill>
              <a:latin typeface="Georgia" pitchFamily="18" charset="0"/>
            </a:endParaRPr>
          </a:p>
          <a:p>
            <a:pPr marL="228600" indent="-228600"/>
            <a:endParaRPr lang="en-US" sz="2600" b="1" u="sng" dirty="0">
              <a:solidFill>
                <a:srgbClr val="0070C0"/>
              </a:solidFill>
              <a:latin typeface="Georgia" pitchFamily="18" charset="0"/>
            </a:endParaRPr>
          </a:p>
          <a:p>
            <a:pPr marL="1143000" lvl="2" indent="-228600"/>
            <a:r>
              <a:rPr lang="en-US" sz="2400" b="1" u="sng" dirty="0">
                <a:solidFill>
                  <a:srgbClr val="B42025"/>
                </a:solidFill>
                <a:latin typeface="Georgia" pitchFamily="18" charset="0"/>
              </a:rPr>
              <a:t>Massive PE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	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	-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Hemodynamic compromise</a:t>
            </a:r>
          </a:p>
          <a:p>
            <a:pPr marL="1143000" lvl="2" indent="-228600"/>
            <a:r>
              <a:rPr lang="en-US" sz="2400" dirty="0">
                <a:solidFill>
                  <a:srgbClr val="1C4076"/>
                </a:solidFill>
                <a:latin typeface="Georgia" pitchFamily="18" charset="0"/>
              </a:rPr>
              <a:t>(~5% of cases)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	- Shock, cardiac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arrest</a:t>
            </a:r>
            <a:endParaRPr lang="en-US" sz="1200" dirty="0" smtClean="0">
              <a:solidFill>
                <a:srgbClr val="B42025"/>
              </a:solidFill>
              <a:latin typeface="Georgia" pitchFamily="18" charset="0"/>
            </a:endParaRPr>
          </a:p>
          <a:p>
            <a:pPr marL="1143000" lvl="2" indent="-228600"/>
            <a:endParaRPr lang="en-US" sz="1200" dirty="0">
              <a:latin typeface="Georgia" pitchFamily="18" charset="0"/>
              <a:sym typeface="Wingdings" pitchFamily="-59" charset="2"/>
            </a:endParaRPr>
          </a:p>
          <a:p>
            <a:pPr marL="1143000" lvl="2" indent="-228600"/>
            <a:r>
              <a:rPr lang="en-US" sz="2400" b="1" u="sng" dirty="0" err="1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Submassive</a:t>
            </a:r>
            <a:r>
              <a:rPr lang="en-US" sz="2400" b="1" u="sng" dirty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 PE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 	- Right heart dysfunction</a:t>
            </a:r>
          </a:p>
          <a:p>
            <a:pPr marL="1143000" lvl="2" indent="-228600"/>
            <a:r>
              <a:rPr lang="en-US" sz="2400" dirty="0">
                <a:solidFill>
                  <a:srgbClr val="1C4076"/>
                </a:solidFill>
                <a:latin typeface="Georgia" pitchFamily="18" charset="0"/>
                <a:sym typeface="Wingdings" pitchFamily="-59" charset="2"/>
              </a:rPr>
              <a:t>(~30% of cases)  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	- Normal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BP</a:t>
            </a:r>
          </a:p>
          <a:p>
            <a:pPr marL="1143000" lvl="2" indent="-228600"/>
            <a:endParaRPr lang="en-US" sz="1200" dirty="0">
              <a:solidFill>
                <a:srgbClr val="B42025"/>
              </a:solidFill>
              <a:latin typeface="Georgia" pitchFamily="18" charset="0"/>
              <a:sym typeface="Wingdings" pitchFamily="-59" charset="2"/>
            </a:endParaRPr>
          </a:p>
          <a:p>
            <a:pPr marL="1143000" lvl="2" indent="-228600"/>
            <a:r>
              <a:rPr lang="en-US" sz="2400" b="1" u="sng" dirty="0" err="1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Nonmassive</a:t>
            </a:r>
            <a:r>
              <a:rPr lang="en-US" sz="2400" b="1" u="sng" dirty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 PE</a:t>
            </a:r>
            <a:r>
              <a:rPr lang="en-US" sz="2400" b="1" dirty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	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- No right heart dysfunction</a:t>
            </a:r>
          </a:p>
          <a:p>
            <a:pPr marL="1143000" lvl="2" indent="-228600"/>
            <a:r>
              <a:rPr lang="en-US" sz="2400" dirty="0">
                <a:solidFill>
                  <a:srgbClr val="1C4076"/>
                </a:solidFill>
                <a:latin typeface="Georgia" pitchFamily="18" charset="0"/>
                <a:sym typeface="Wingdings" pitchFamily="-59" charset="2"/>
              </a:rPr>
              <a:t>(~65% of cases)     </a:t>
            </a:r>
            <a:endParaRPr lang="en-US" sz="2400" dirty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736600"/>
            <a:ext cx="9144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>
                <a:solidFill>
                  <a:srgbClr val="1C4076"/>
                </a:solidFill>
                <a:latin typeface="Georgia" pitchFamily="18" charset="0"/>
              </a:rPr>
              <a:t>Natural History of VTE</a:t>
            </a:r>
            <a:endParaRPr lang="en-US" sz="3600" dirty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7172" y="1524000"/>
            <a:ext cx="9144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lvl="1" indent="-282575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Most DVTs in calf veins </a:t>
            </a:r>
            <a:r>
              <a:rPr lang="en-US" sz="2800" dirty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undergo spontaneous </a:t>
            </a:r>
            <a:r>
              <a:rPr lang="en-US" sz="2800" dirty="0" err="1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lysis</a:t>
            </a:r>
            <a:endParaRPr lang="en-US" sz="2800" dirty="0">
              <a:solidFill>
                <a:srgbClr val="B42025"/>
              </a:solidFill>
              <a:latin typeface="Georgia" pitchFamily="18" charset="0"/>
              <a:sym typeface="Wingdings" pitchFamily="-59" charset="2"/>
            </a:endParaRPr>
          </a:p>
          <a:p>
            <a:pPr marL="739775" lvl="1" indent="-282575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u="sng" dirty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&lt;</a:t>
            </a:r>
            <a:r>
              <a:rPr lang="en-US" sz="2800" dirty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10% of untreated calf DVTs extend into the proximal veins</a:t>
            </a:r>
          </a:p>
          <a:p>
            <a:pPr marL="739775" lvl="1" indent="-282575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50% of untreated proximal DVTs extend</a:t>
            </a:r>
          </a:p>
          <a:p>
            <a:pPr marL="739775" lvl="1" indent="-282575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50-70% of untreated proximal DVTs cause PE</a:t>
            </a:r>
          </a:p>
          <a:p>
            <a:pPr marL="739775" lvl="1" indent="-282575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Untreated PE 10-30% fatal</a:t>
            </a:r>
            <a:endParaRPr lang="en-US" sz="2800" dirty="0">
              <a:solidFill>
                <a:srgbClr val="B42025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177142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1C4076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Venous Disease Coalition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342900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B42025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www.vasculardisease.org/venousdiseasecoalition/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rgbClr val="B42025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-112837" y="0"/>
            <a:ext cx="9256837" cy="1280160"/>
            <a:chOff x="397057" y="0"/>
            <a:chExt cx="8739122" cy="128016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057" y="0"/>
              <a:ext cx="1904984" cy="126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437" y="0"/>
              <a:ext cx="1905000" cy="126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1414" y="0"/>
              <a:ext cx="1921419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7400" y="1"/>
              <a:ext cx="1905000" cy="126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43800" y="0"/>
              <a:ext cx="1592379" cy="12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66442" y="0"/>
              <a:ext cx="853440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7620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1C4076"/>
                </a:solidFill>
                <a:latin typeface="Georgia" pitchFamily="18" charset="0"/>
              </a:rPr>
              <a:t>Definition</a:t>
            </a: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 rot="5400000">
            <a:off x="4305300" y="495300"/>
            <a:ext cx="457200" cy="7239000"/>
          </a:xfrm>
          <a:prstGeom prst="rightBracket">
            <a:avLst>
              <a:gd name="adj" fmla="val 131944"/>
            </a:avLst>
          </a:prstGeom>
          <a:noFill/>
          <a:ln w="57150">
            <a:solidFill>
              <a:srgbClr val="FECF5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1143000" y="1600200"/>
            <a:ext cx="6781800" cy="2514600"/>
            <a:chOff x="838200" y="1948542"/>
            <a:chExt cx="6858866" cy="2514600"/>
          </a:xfrm>
        </p:grpSpPr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5410200" y="2209800"/>
              <a:ext cx="2133600" cy="1905000"/>
            </a:xfrm>
            <a:prstGeom prst="ellipse">
              <a:avLst/>
            </a:prstGeom>
            <a:solidFill>
              <a:srgbClr val="1C4076">
                <a:alpha val="35000"/>
              </a:srgbClr>
            </a:solidFill>
            <a:ln w="762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838200" y="1948542"/>
              <a:ext cx="3048000" cy="2514600"/>
            </a:xfrm>
            <a:prstGeom prst="ellipse">
              <a:avLst/>
            </a:prstGeom>
            <a:solidFill>
              <a:srgbClr val="1C4076">
                <a:alpha val="35000"/>
              </a:srgbClr>
            </a:solidFill>
            <a:ln w="76200">
              <a:solidFill>
                <a:srgbClr val="1C407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200">
                <a:solidFill>
                  <a:srgbClr val="000099"/>
                </a:solidFill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1600200" y="2743200"/>
              <a:ext cx="16764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dirty="0">
                  <a:solidFill>
                    <a:srgbClr val="1C4076"/>
                  </a:solidFill>
                  <a:latin typeface="Georgia" pitchFamily="18" charset="0"/>
                </a:rPr>
                <a:t>DVT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6020666" y="2743200"/>
              <a:ext cx="16764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dirty="0">
                  <a:solidFill>
                    <a:srgbClr val="800000"/>
                  </a:solidFill>
                  <a:latin typeface="Georgia" pitchFamily="18" charset="0"/>
                </a:rPr>
                <a:t>PE</a:t>
              </a: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3994563" y="2532744"/>
              <a:ext cx="1295400" cy="1295400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38100">
              <a:solidFill>
                <a:srgbClr val="1C407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 </a:t>
              </a:r>
            </a:p>
          </p:txBody>
        </p:sp>
      </p:grpSp>
      <p:sp>
        <p:nvSpPr>
          <p:cNvPr id="18" name="Title 10"/>
          <p:cNvSpPr txBox="1">
            <a:spLocks/>
          </p:cNvSpPr>
          <p:nvPr/>
        </p:nvSpPr>
        <p:spPr>
          <a:xfrm>
            <a:off x="0" y="4538662"/>
            <a:ext cx="9144000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2025"/>
                </a:solidFill>
                <a:uLnTx/>
                <a:uFillTx/>
                <a:latin typeface="Georgia" pitchFamily="18" charset="0"/>
                <a:ea typeface="+mj-ea"/>
                <a:cs typeface="Arial" charset="0"/>
              </a:rPr>
              <a:t>VTE (venous </a:t>
            </a:r>
            <a:r>
              <a:rPr kumimoji="0" lang="en-US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42025"/>
                </a:solidFill>
                <a:uLnTx/>
                <a:uFillTx/>
                <a:latin typeface="Georgia" pitchFamily="18" charset="0"/>
                <a:ea typeface="+mj-ea"/>
                <a:cs typeface="Arial" charset="0"/>
              </a:rPr>
              <a:t>thromboembolism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2025"/>
                </a:solidFill>
                <a:uLnTx/>
                <a:uFillTx/>
                <a:latin typeface="Georgia" pitchFamily="18" charset="0"/>
                <a:ea typeface="+mj-ea"/>
                <a:cs typeface="Arial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000" dirty="0">
                <a:solidFill>
                  <a:srgbClr val="1C4076"/>
                </a:solidFill>
                <a:latin typeface="Georgia" pitchFamily="18" charset="0"/>
              </a:rPr>
              <a:t>What Causes the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4000" dirty="0">
                <a:solidFill>
                  <a:srgbClr val="1C4076"/>
                </a:solidFill>
                <a:latin typeface="Georgia" pitchFamily="18" charset="0"/>
              </a:rPr>
              <a:t>Blood to Clot When it Shouldn’t?</a:t>
            </a:r>
          </a:p>
        </p:txBody>
      </p:sp>
      <p:grpSp>
        <p:nvGrpSpPr>
          <p:cNvPr id="12" name="Picture Placeholder 16"/>
          <p:cNvGrpSpPr>
            <a:grpSpLocks noGrp="1"/>
          </p:cNvGrpSpPr>
          <p:nvPr/>
        </p:nvGrpSpPr>
        <p:grpSpPr bwMode="auto">
          <a:xfrm>
            <a:off x="1529440" y="1981200"/>
            <a:ext cx="4991102" cy="3231638"/>
            <a:chOff x="609600" y="2057400"/>
            <a:chExt cx="6477000" cy="4211060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343400" y="2057400"/>
              <a:ext cx="2743200" cy="25146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0" hangingPunct="0"/>
              <a:endParaRPr lang="en-US" sz="2400" b="1">
                <a:solidFill>
                  <a:srgbClr val="008080"/>
                </a:solidFill>
                <a:latin typeface="Times New Roman" pitchFamily="-59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981200" y="2062163"/>
              <a:ext cx="2743200" cy="257175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3267075" y="3581400"/>
              <a:ext cx="2638425" cy="25146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0" hangingPunct="0"/>
              <a:endParaRPr lang="en-US" sz="2400" b="1">
                <a:solidFill>
                  <a:schemeClr val="accent2"/>
                </a:solidFill>
                <a:latin typeface="Times New Roman" pitchFamily="-59" charset="0"/>
              </a:endParaRP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5029200" y="2590800"/>
              <a:ext cx="1600200" cy="842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0" hangingPunct="0"/>
              <a:r>
                <a:rPr lang="en-US" b="1" dirty="0">
                  <a:solidFill>
                    <a:srgbClr val="008080"/>
                  </a:solidFill>
                  <a:latin typeface="Georgia" pitchFamily="18" charset="0"/>
                </a:rPr>
                <a:t>Venous</a:t>
              </a:r>
            </a:p>
            <a:p>
              <a:pPr algn="ctr" eaLnBrk="0" hangingPunct="0"/>
              <a:r>
                <a:rPr lang="en-US" b="1" dirty="0">
                  <a:solidFill>
                    <a:srgbClr val="008080"/>
                  </a:solidFill>
                  <a:latin typeface="Georgia" pitchFamily="18" charset="0"/>
                </a:rPr>
                <a:t>stasis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2309847" y="2542234"/>
              <a:ext cx="2057400" cy="1203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0" hangingPunct="0"/>
              <a:r>
                <a:rPr lang="en-US" b="1" dirty="0">
                  <a:solidFill>
                    <a:srgbClr val="FF3300"/>
                  </a:solidFill>
                  <a:latin typeface="Georgia" pitchFamily="18" charset="0"/>
                </a:rPr>
                <a:t>Activation of clotting system</a:t>
              </a: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3352799" y="4495801"/>
              <a:ext cx="2514600" cy="1203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0" hangingPunct="0"/>
              <a:r>
                <a:rPr lang="en-US" b="1" dirty="0">
                  <a:solidFill>
                    <a:srgbClr val="000099"/>
                  </a:solidFill>
                  <a:latin typeface="Georgia" pitchFamily="18" charset="0"/>
                </a:rPr>
                <a:t>Injury to the blood vessel wall</a:t>
              </a: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3962400" y="3429001"/>
              <a:ext cx="1219201" cy="842217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0" hangingPunct="0"/>
              <a:r>
                <a:rPr lang="en-US" b="1" dirty="0">
                  <a:solidFill>
                    <a:schemeClr val="bg1"/>
                  </a:solidFill>
                  <a:latin typeface="Georgia" pitchFamily="18" charset="0"/>
                </a:rPr>
                <a:t>Blood clot</a:t>
              </a: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609600" y="5105400"/>
              <a:ext cx="2438400" cy="116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2600" b="1" dirty="0">
                  <a:solidFill>
                    <a:srgbClr val="1C4076"/>
                  </a:solidFill>
                  <a:latin typeface="Georgia" pitchFamily="18" charset="0"/>
                </a:rPr>
                <a:t>Virchow’s </a:t>
              </a:r>
            </a:p>
            <a:p>
              <a:pPr algn="ctr" eaLnBrk="0" hangingPunct="0"/>
              <a:r>
                <a:rPr lang="en-US" sz="2600" b="1" dirty="0">
                  <a:solidFill>
                    <a:srgbClr val="1C4076"/>
                  </a:solidFill>
                  <a:latin typeface="Georgia" pitchFamily="18" charset="0"/>
                </a:rPr>
                <a:t>Triad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513320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Dr. Rudolf Virchow 1856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0" y="682170"/>
            <a:ext cx="91440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1C4076"/>
                </a:solidFill>
                <a:uLnTx/>
                <a:uFillTx/>
                <a:latin typeface="Georgia" pitchFamily="18" charset="0"/>
                <a:ea typeface="+mj-ea"/>
                <a:cs typeface="+mj-cs"/>
              </a:rPr>
              <a:t>Virchow’s Triad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0" y="1676400"/>
            <a:ext cx="9144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316038" marR="0" lvl="2" indent="-51593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Georgia" pitchFamily="18" charset="0"/>
                <a:cs typeface="Arial" pitchFamily="34" charset="0"/>
              </a:rPr>
              <a:t>Activation of clotting system (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Georgia" pitchFamily="18" charset="0"/>
                <a:cs typeface="Arial" pitchFamily="34" charset="0"/>
              </a:rPr>
              <a:t>hypercoagulability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Georgia" pitchFamily="18" charset="0"/>
                <a:cs typeface="Arial" pitchFamily="34" charset="0"/>
              </a:rPr>
              <a:t>)</a:t>
            </a:r>
          </a:p>
          <a:p>
            <a:pPr marL="1316038" marR="0" lvl="2" indent="-51593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Georgia" pitchFamily="18" charset="0"/>
              <a:cs typeface="Arial" pitchFamily="34" charset="0"/>
            </a:endParaRPr>
          </a:p>
          <a:p>
            <a:pPr marL="1316038" marR="0" lvl="2" indent="-51593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Georgia" pitchFamily="18" charset="0"/>
                <a:cs typeface="Arial" pitchFamily="34" charset="0"/>
              </a:rPr>
              <a:t>Venous stasis</a:t>
            </a:r>
          </a:p>
          <a:p>
            <a:pPr marL="1316038" marR="0" lvl="2" indent="-51593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Georgia" pitchFamily="18" charset="0"/>
              <a:cs typeface="Arial" pitchFamily="34" charset="0"/>
            </a:endParaRPr>
          </a:p>
          <a:p>
            <a:pPr marL="1316038" marR="0" lvl="2" indent="-51593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Georgia" pitchFamily="18" charset="0"/>
                <a:cs typeface="Arial" pitchFamily="34" charset="0"/>
              </a:rPr>
              <a:t>3) Endothelial injury/vessel wall injury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2112878"/>
            <a:ext cx="9144000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defRPr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         Congenital </a:t>
            </a:r>
            <a:r>
              <a:rPr lang="en-US" sz="2800" dirty="0" err="1" smtClean="0">
                <a:solidFill>
                  <a:srgbClr val="B42025"/>
                </a:solidFill>
                <a:latin typeface="Georgia" pitchFamily="18" charset="0"/>
              </a:rPr>
              <a:t>Hypercoagulability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 Disorders</a:t>
            </a:r>
          </a:p>
          <a:p>
            <a:pPr marL="1030288" lvl="3" indent="-29051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Factor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V Leiden</a:t>
            </a:r>
          </a:p>
          <a:p>
            <a:pPr marL="1030288" lvl="3" indent="-29051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</a:rPr>
              <a:t>Prothrombin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G20210A Polymorphism</a:t>
            </a:r>
          </a:p>
          <a:p>
            <a:pPr marL="1030288" lvl="3" indent="-29051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Protein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C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and/or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Protein S deficiency</a:t>
            </a:r>
          </a:p>
          <a:p>
            <a:pPr marL="1030288" lvl="3" indent="-29051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</a:rPr>
              <a:t>Dysfibrinogenemia</a:t>
            </a: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  <a:p>
            <a:pPr marL="1030288" lvl="3" indent="-29051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</a:rPr>
              <a:t>Antithrombin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deficiency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solidFill>
                  <a:srgbClr val="1C4076"/>
                </a:solidFill>
                <a:latin typeface="Georgia" pitchFamily="18" charset="0"/>
                <a:ea typeface="+mj-ea"/>
                <a:cs typeface="+mj-cs"/>
              </a:rPr>
              <a:t>Virchow’s Triad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4768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C4076"/>
                </a:solidFill>
                <a:latin typeface="Georgia" pitchFamily="18" charset="0"/>
              </a:rPr>
              <a:t>Activation of Coagulation (</a:t>
            </a:r>
            <a:r>
              <a:rPr lang="en-US" sz="2800" dirty="0" err="1" smtClean="0">
                <a:solidFill>
                  <a:srgbClr val="1C4076"/>
                </a:solidFill>
                <a:latin typeface="Georgia" pitchFamily="18" charset="0"/>
              </a:rPr>
              <a:t>Hypercoagulability</a:t>
            </a:r>
            <a:r>
              <a:rPr lang="en-US" sz="2800" dirty="0" smtClean="0">
                <a:solidFill>
                  <a:srgbClr val="1C4076"/>
                </a:solidFill>
                <a:latin typeface="Georgia" pitchFamily="18" charset="0"/>
              </a:rPr>
              <a:t>)     </a:t>
            </a:r>
          </a:p>
          <a:p>
            <a:endParaRPr lang="en-US" sz="2800" dirty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2086428"/>
            <a:ext cx="8915400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88975" lvl="1" indent="-231775"/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    Pregnancy:</a:t>
            </a:r>
            <a:endParaRPr lang="en-US" sz="2800" dirty="0">
              <a:solidFill>
                <a:srgbClr val="B42025"/>
              </a:solidFill>
              <a:latin typeface="Georgia" pitchFamily="18" charset="0"/>
            </a:endParaRPr>
          </a:p>
          <a:p>
            <a:pPr marL="1030288" lvl="2" indent="-231775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Risk of thrombosis during postpartum period is 5 times greater than during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pregnancy</a:t>
            </a: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  <a:p>
            <a:pPr marL="1030288" lvl="2" indent="-231775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It takes ~ 2 months after delivery for the coagulation and </a:t>
            </a:r>
            <a:r>
              <a:rPr lang="en-US" sz="2400" dirty="0" err="1">
                <a:solidFill>
                  <a:srgbClr val="B42025"/>
                </a:solidFill>
                <a:latin typeface="Georgia" pitchFamily="18" charset="0"/>
              </a:rPr>
              <a:t>fibrinolytic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systems to return to normal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506827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Segal JA &amp; </a:t>
            </a: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Liem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TK. Congenital and Acquired </a:t>
            </a: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Hypercoagulable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Syndromes. In </a:t>
            </a: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Bergan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JJ (ed.) </a:t>
            </a:r>
            <a:endParaRPr lang="en-US" sz="1200" dirty="0" smtClean="0">
              <a:solidFill>
                <a:srgbClr val="1C4076"/>
              </a:solidFill>
              <a:latin typeface="Georgia" pitchFamily="18" charset="0"/>
            </a:endParaRPr>
          </a:p>
          <a:p>
            <a:pPr algn="ctr"/>
            <a:r>
              <a:rPr lang="en-US" sz="1200" dirty="0" smtClean="0">
                <a:solidFill>
                  <a:srgbClr val="1C4076"/>
                </a:solidFill>
                <a:latin typeface="Georgia" pitchFamily="18" charset="0"/>
              </a:rPr>
              <a:t>The 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Vein Book. Burlington, Elsevier 2007; 339-346.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4768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C4076"/>
                </a:solidFill>
                <a:latin typeface="Georgia" pitchFamily="18" charset="0"/>
              </a:rPr>
              <a:t>Activation of Coagulation (</a:t>
            </a:r>
            <a:r>
              <a:rPr lang="en-US" sz="2800" dirty="0" err="1" smtClean="0">
                <a:solidFill>
                  <a:srgbClr val="1C4076"/>
                </a:solidFill>
                <a:latin typeface="Georgia" pitchFamily="18" charset="0"/>
              </a:rPr>
              <a:t>Hypercoagulability</a:t>
            </a:r>
            <a:r>
              <a:rPr lang="en-US" sz="2800" dirty="0" smtClean="0">
                <a:solidFill>
                  <a:srgbClr val="1C4076"/>
                </a:solidFill>
                <a:latin typeface="Georgia" pitchFamily="18" charset="0"/>
              </a:rPr>
              <a:t>)     </a:t>
            </a:r>
          </a:p>
          <a:p>
            <a:endParaRPr lang="en-US" sz="2800" dirty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76563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solidFill>
                  <a:srgbClr val="1C4076"/>
                </a:solidFill>
                <a:latin typeface="Georgia" pitchFamily="18" charset="0"/>
                <a:ea typeface="+mj-ea"/>
                <a:cs typeface="+mj-cs"/>
              </a:rPr>
              <a:t>Virchow’s Triad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04800" y="2076556"/>
            <a:ext cx="8610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88975" lvl="1" indent="-231775"/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Pregnancy</a:t>
            </a:r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: </a:t>
            </a:r>
          </a:p>
          <a:p>
            <a:pPr marL="682625" lvl="2" indent="-174625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Increases in Factors I, VII, VIII, IX, X, XI</a:t>
            </a:r>
          </a:p>
          <a:p>
            <a:pPr marL="682625" lvl="2" indent="-174625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Increased platelet count</a:t>
            </a:r>
          </a:p>
          <a:p>
            <a:pPr marL="682625" lvl="2" indent="-174625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Decreased Protein S and </a:t>
            </a:r>
            <a:r>
              <a:rPr lang="en-US" sz="2400" dirty="0" err="1">
                <a:solidFill>
                  <a:srgbClr val="B42025"/>
                </a:solidFill>
                <a:latin typeface="Georgia" pitchFamily="18" charset="0"/>
              </a:rPr>
              <a:t>Antithrombin</a:t>
            </a: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  <a:p>
            <a:pPr marL="682625" lvl="2" indent="-174625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Inhibition of </a:t>
            </a:r>
            <a:r>
              <a:rPr lang="en-US" sz="2400" dirty="0" err="1">
                <a:solidFill>
                  <a:srgbClr val="B42025"/>
                </a:solidFill>
                <a:latin typeface="Georgia" pitchFamily="18" charset="0"/>
              </a:rPr>
              <a:t>fibrinolytic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system by factors from placenta</a:t>
            </a:r>
          </a:p>
          <a:p>
            <a:pPr marL="682625" lvl="2" indent="-174625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Increased venous stasis secondary to compression of pelvic veins by gravid uterus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507190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Segal JA &amp; </a:t>
            </a: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Liem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TK. Congenital and Acquired </a:t>
            </a: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Hypercoagulable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Syndromes. In </a:t>
            </a: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Bergan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JJ (ed.) </a:t>
            </a:r>
            <a:endParaRPr lang="en-US" sz="1200" dirty="0" smtClean="0">
              <a:solidFill>
                <a:srgbClr val="1C4076"/>
              </a:solidFill>
              <a:latin typeface="Georgia" pitchFamily="18" charset="0"/>
            </a:endParaRPr>
          </a:p>
          <a:p>
            <a:pPr algn="ctr"/>
            <a:r>
              <a:rPr lang="en-US" sz="1200" dirty="0" smtClean="0">
                <a:solidFill>
                  <a:srgbClr val="1C4076"/>
                </a:solidFill>
                <a:latin typeface="Georgia" pitchFamily="18" charset="0"/>
              </a:rPr>
              <a:t>The 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Vein Book. Burlington, Elsevier 2007; 339-346.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4768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C4076"/>
                </a:solidFill>
                <a:latin typeface="Georgia" pitchFamily="18" charset="0"/>
              </a:rPr>
              <a:t>Activation of Coagulation (</a:t>
            </a:r>
            <a:r>
              <a:rPr lang="en-US" sz="2800" dirty="0" err="1" smtClean="0">
                <a:solidFill>
                  <a:srgbClr val="1C4076"/>
                </a:solidFill>
                <a:latin typeface="Georgia" pitchFamily="18" charset="0"/>
              </a:rPr>
              <a:t>Hypercoagulability</a:t>
            </a:r>
            <a:r>
              <a:rPr lang="en-US" sz="2800" dirty="0" smtClean="0">
                <a:solidFill>
                  <a:srgbClr val="1C4076"/>
                </a:solidFill>
                <a:latin typeface="Georgia" pitchFamily="18" charset="0"/>
              </a:rPr>
              <a:t>)     </a:t>
            </a:r>
          </a:p>
          <a:p>
            <a:endParaRPr lang="en-US" sz="2800" dirty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76563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solidFill>
                  <a:srgbClr val="1C4076"/>
                </a:solidFill>
                <a:latin typeface="Georgia" pitchFamily="18" charset="0"/>
                <a:ea typeface="+mj-ea"/>
                <a:cs typeface="+mj-cs"/>
              </a:rPr>
              <a:t>Virchow’s Triad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37458" y="2102144"/>
            <a:ext cx="8577942" cy="262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96925" lvl="1" indent="-339725">
              <a:buClr>
                <a:srgbClr val="FFFFFF"/>
              </a:buClr>
            </a:pPr>
            <a:r>
              <a:rPr lang="en-US" sz="3000" dirty="0" smtClean="0">
                <a:solidFill>
                  <a:srgbClr val="B42025"/>
                </a:solidFill>
                <a:latin typeface="Georgia" pitchFamily="18" charset="0"/>
              </a:rPr>
              <a:t>Malignancy</a:t>
            </a:r>
            <a:r>
              <a:rPr lang="en-US" sz="3000" dirty="0">
                <a:solidFill>
                  <a:srgbClr val="B42025"/>
                </a:solidFill>
                <a:latin typeface="Georgia" pitchFamily="18" charset="0"/>
              </a:rPr>
              <a:t>: </a:t>
            </a:r>
          </a:p>
          <a:p>
            <a:pPr marL="682625" lvl="2" indent="-217488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VTE is a major complication in cancer patients</a:t>
            </a:r>
          </a:p>
          <a:p>
            <a:pPr marL="682625" lvl="2" indent="-217488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1 in 5 cancer patients experience a thrombotic event</a:t>
            </a:r>
          </a:p>
          <a:p>
            <a:pPr marL="682625" lvl="2" indent="-217488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Cancer patients are at 7 times greater risk than general population for VTE - greatest risk with hematologic cancers followed by lung and GI tract cancers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51816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Khorana – J </a:t>
            </a: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Clin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</a:t>
            </a: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Oncol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2009;27:4839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4768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C4076"/>
                </a:solidFill>
                <a:latin typeface="Georgia" pitchFamily="18" charset="0"/>
              </a:rPr>
              <a:t>Activation of Coagulation (</a:t>
            </a:r>
            <a:r>
              <a:rPr lang="en-US" sz="2800" dirty="0" err="1" smtClean="0">
                <a:solidFill>
                  <a:srgbClr val="1C4076"/>
                </a:solidFill>
                <a:latin typeface="Georgia" pitchFamily="18" charset="0"/>
              </a:rPr>
              <a:t>Hypercoagulability</a:t>
            </a:r>
            <a:r>
              <a:rPr lang="en-US" sz="2800" dirty="0" smtClean="0">
                <a:solidFill>
                  <a:srgbClr val="1C4076"/>
                </a:solidFill>
                <a:latin typeface="Georgia" pitchFamily="18" charset="0"/>
              </a:rPr>
              <a:t>)     </a:t>
            </a:r>
          </a:p>
          <a:p>
            <a:endParaRPr lang="en-US" sz="2800" dirty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76563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solidFill>
                  <a:srgbClr val="1C4076"/>
                </a:solidFill>
                <a:latin typeface="Georgia" pitchFamily="18" charset="0"/>
                <a:ea typeface="+mj-ea"/>
                <a:cs typeface="+mj-cs"/>
              </a:rPr>
              <a:t>Virchow’s Triad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788</Words>
  <Application>Microsoft Office PowerPoint</Application>
  <PresentationFormat>On-screen Show (4:3)</PresentationFormat>
  <Paragraphs>173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Photo Editor Photo</vt:lpstr>
      <vt:lpstr>Slide 1</vt:lpstr>
      <vt:lpstr>Venous Thromboembolism   (VTE)  =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 Ferrell</dc:creator>
  <cp:lastModifiedBy>Rebecca Ferrell</cp:lastModifiedBy>
  <cp:revision>43</cp:revision>
  <dcterms:created xsi:type="dcterms:W3CDTF">2012-05-10T18:03:51Z</dcterms:created>
  <dcterms:modified xsi:type="dcterms:W3CDTF">2012-05-17T02:16:47Z</dcterms:modified>
</cp:coreProperties>
</file>