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3" r:id="rId2"/>
    <p:sldId id="256" r:id="rId3"/>
    <p:sldId id="258" r:id="rId4"/>
    <p:sldId id="284" r:id="rId5"/>
    <p:sldId id="29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076"/>
    <a:srgbClr val="B42025"/>
    <a:srgbClr val="FECF57"/>
    <a:srgbClr val="000000"/>
    <a:srgbClr val="3F506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1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99409-33DE-4177-82BA-9516057A121F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1F101-8A86-4ECF-B0FA-EA9FC9027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076">
            <a:alpha val="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2177142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1C4076"/>
                </a:solidFill>
                <a:effectLst/>
                <a:uLnTx/>
                <a:uFillTx/>
                <a:latin typeface="Georgia" pitchFamily="18" charset="0"/>
                <a:ea typeface="ＭＳ Ｐゴシック" pitchFamily="-76" charset="-128"/>
                <a:cs typeface="+mj-cs"/>
              </a:rPr>
              <a:t>Chapter </a:t>
            </a:r>
            <a:r>
              <a:rPr lang="en-US" sz="4400" dirty="0" smtClean="0">
                <a:solidFill>
                  <a:srgbClr val="1C4076"/>
                </a:solidFill>
                <a:latin typeface="Georgia" pitchFamily="18" charset="0"/>
                <a:ea typeface="ＭＳ Ｐゴシック" pitchFamily="-76" charset="-128"/>
                <a:cs typeface="+mj-cs"/>
              </a:rPr>
              <a:t>Four</a:t>
            </a:r>
            <a:endParaRPr kumimoji="0" lang="en-US" sz="4400" i="0" u="none" strike="noStrike" kern="1200" cap="none" spc="0" normalizeH="0" baseline="0" noProof="0" dirty="0" smtClean="0">
              <a:ln>
                <a:noFill/>
              </a:ln>
              <a:solidFill>
                <a:srgbClr val="1C4076"/>
              </a:solidFill>
              <a:effectLst/>
              <a:uLnTx/>
              <a:uFillTx/>
              <a:latin typeface="Georgia" pitchFamily="18" charset="0"/>
              <a:ea typeface="ＭＳ Ｐゴシック" pitchFamily="-76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1C4076"/>
                </a:solidFill>
                <a:latin typeface="Georgia" pitchFamily="18" charset="0"/>
                <a:ea typeface="ＭＳ Ｐゴシック" pitchFamily="-76" charset="-128"/>
                <a:cs typeface="+mj-cs"/>
              </a:rPr>
              <a:t>Venous Disease Coalition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i="0" u="none" strike="noStrike" kern="1200" cap="none" spc="0" normalizeH="0" baseline="0" noProof="0" dirty="0" smtClean="0">
              <a:ln>
                <a:noFill/>
              </a:ln>
              <a:solidFill>
                <a:srgbClr val="1C4076"/>
              </a:solidFill>
              <a:effectLst/>
              <a:uLnTx/>
              <a:uFillTx/>
              <a:latin typeface="Georgia" pitchFamily="18" charset="0"/>
              <a:ea typeface="ＭＳ Ｐゴシック" pitchFamily="-76" charset="-128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3468912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rgbClr val="B42025"/>
                </a:solidFill>
                <a:latin typeface="Georgia" pitchFamily="18" charset="0"/>
                <a:ea typeface="ＭＳ Ｐゴシック" pitchFamily="-76" charset="-128"/>
                <a:cs typeface="+mj-cs"/>
              </a:rPr>
              <a:t>Clinical Presentations of VTE</a:t>
            </a:r>
            <a:endParaRPr kumimoji="0" lang="en-US" sz="4000" i="0" u="none" strike="noStrike" kern="1200" cap="none" spc="0" normalizeH="0" baseline="0" noProof="0" dirty="0" smtClean="0">
              <a:ln>
                <a:noFill/>
              </a:ln>
              <a:solidFill>
                <a:srgbClr val="B42025"/>
              </a:solidFill>
              <a:effectLst/>
              <a:uLnTx/>
              <a:uFillTx/>
              <a:latin typeface="Georgia" pitchFamily="18" charset="0"/>
              <a:ea typeface="ＭＳ Ｐゴシック" pitchFamily="-76" charset="-128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-112837" y="0"/>
            <a:ext cx="9256837" cy="1280160"/>
            <a:chOff x="397057" y="0"/>
            <a:chExt cx="8739122" cy="1280160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7057" y="0"/>
              <a:ext cx="1904984" cy="1268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67437" y="0"/>
              <a:ext cx="1905000" cy="1268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21414" y="0"/>
              <a:ext cx="1921419" cy="128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67400" y="1"/>
              <a:ext cx="1905000" cy="1269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43800" y="0"/>
              <a:ext cx="1592379" cy="127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66442" y="0"/>
              <a:ext cx="853440" cy="128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76200"/>
            <a:ext cx="9144000" cy="2971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Symptoms of VTE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30626" y="1465944"/>
            <a:ext cx="9144000" cy="25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81038" lvl="1" indent="-223838">
              <a:spcBef>
                <a:spcPts val="600"/>
              </a:spcBef>
              <a:spcAft>
                <a:spcPts val="1200"/>
              </a:spcAft>
              <a:buClr>
                <a:srgbClr val="B42025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</a:rPr>
              <a:t>Leg swelling</a:t>
            </a:r>
          </a:p>
          <a:p>
            <a:pPr marL="681038" lvl="1" indent="-223838">
              <a:spcBef>
                <a:spcPts val="600"/>
              </a:spcBef>
              <a:spcAft>
                <a:spcPts val="1200"/>
              </a:spcAft>
              <a:buClr>
                <a:srgbClr val="B42025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  <a:ea typeface="ＭＳ Ｐゴシック" pitchFamily="-59" charset="-128"/>
              </a:rPr>
              <a:t>Leg pain</a:t>
            </a:r>
          </a:p>
          <a:p>
            <a:pPr marL="681038" lvl="1" indent="-223838">
              <a:spcBef>
                <a:spcPts val="600"/>
              </a:spcBef>
              <a:spcAft>
                <a:spcPts val="1200"/>
              </a:spcAft>
              <a:buClr>
                <a:srgbClr val="B42025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  <a:ea typeface="ＭＳ Ｐゴシック" pitchFamily="-59" charset="-128"/>
              </a:rPr>
              <a:t>Arm swelling or pain</a:t>
            </a:r>
          </a:p>
          <a:p>
            <a:pPr marL="681038" lvl="1" indent="-223838">
              <a:spcBef>
                <a:spcPts val="600"/>
              </a:spcBef>
              <a:spcAft>
                <a:spcPts val="1200"/>
              </a:spcAft>
              <a:buClr>
                <a:srgbClr val="B42025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  <a:ea typeface="ＭＳ Ｐゴシック" pitchFamily="-59" charset="-128"/>
              </a:rPr>
              <a:t>SVC syndrome</a:t>
            </a:r>
            <a:endParaRPr lang="en-US" sz="2800" dirty="0">
              <a:solidFill>
                <a:srgbClr val="B42025"/>
              </a:solidFill>
              <a:latin typeface="Georgia" pitchFamily="18" charset="0"/>
              <a:ea typeface="ＭＳ Ｐゴシック" pitchFamily="-5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2" descr="HIT3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753692" y="76200"/>
            <a:ext cx="3073367" cy="5259718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11" name="Picture 3" descr="ankle edema"/>
          <p:cNvPicPr>
            <a:picLocks noChangeAspect="1" noChangeArrowheads="1"/>
          </p:cNvPicPr>
          <p:nvPr/>
        </p:nvPicPr>
        <p:blipFill>
          <a:blip r:embed="rId4" cstate="print"/>
          <a:srcRect l="10788" r="13885" b="2823"/>
          <a:stretch>
            <a:fillRect/>
          </a:stretch>
        </p:blipFill>
        <p:spPr bwMode="auto">
          <a:xfrm>
            <a:off x="1248228" y="76530"/>
            <a:ext cx="3067281" cy="526732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76200"/>
            <a:ext cx="9144000" cy="2971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Symptoms of PE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0" y="1447800"/>
            <a:ext cx="8556174" cy="352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2">
            <a:spAutoFit/>
          </a:bodyPr>
          <a:lstStyle/>
          <a:p>
            <a:pPr marL="800100" lvl="1" indent="-342900">
              <a:spcBef>
                <a:spcPts val="600"/>
              </a:spcBef>
              <a:spcAft>
                <a:spcPts val="1200"/>
              </a:spcAft>
              <a:buClr>
                <a:srgbClr val="B42025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  <a:ea typeface="ＭＳ Ｐゴシック" pitchFamily="-59" charset="-128"/>
              </a:rPr>
              <a:t>Sudden shortness of breath</a:t>
            </a: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Clr>
                <a:srgbClr val="B42025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  <a:ea typeface="ＭＳ Ｐゴシック" pitchFamily="-59" charset="-128"/>
              </a:rPr>
              <a:t>Gradual shortness of breath</a:t>
            </a: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Clr>
                <a:srgbClr val="B42025"/>
              </a:buClr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srgbClr val="B42025"/>
                </a:solidFill>
                <a:latin typeface="Georgia" pitchFamily="18" charset="0"/>
                <a:ea typeface="ＭＳ Ｐゴシック" pitchFamily="-59" charset="-128"/>
              </a:rPr>
              <a:t>Pleuritic</a:t>
            </a: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  <a:ea typeface="ＭＳ Ｐゴシック" pitchFamily="-59" charset="-128"/>
              </a:rPr>
              <a:t> chest pain</a:t>
            </a: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Clr>
                <a:srgbClr val="B42025"/>
              </a:buClr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srgbClr val="B42025"/>
                </a:solidFill>
                <a:latin typeface="Georgia" pitchFamily="18" charset="0"/>
                <a:ea typeface="ＭＳ Ｐゴシック" pitchFamily="-59" charset="-128"/>
              </a:rPr>
              <a:t>Hemoptysis</a:t>
            </a:r>
            <a:endParaRPr lang="en-US" sz="2800" dirty="0" smtClean="0">
              <a:solidFill>
                <a:srgbClr val="B42025"/>
              </a:solidFill>
              <a:latin typeface="Georgia" pitchFamily="18" charset="0"/>
              <a:ea typeface="ＭＳ Ｐゴシック" pitchFamily="-59" charset="-128"/>
            </a:endParaRP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Clr>
                <a:srgbClr val="B42025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  <a:ea typeface="ＭＳ Ｐゴシック" pitchFamily="-59" charset="-128"/>
              </a:rPr>
              <a:t>Unexplaine</a:t>
            </a: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  <a:ea typeface="ＭＳ Ｐゴシック" pitchFamily="-59" charset="-128"/>
              </a:rPr>
              <a:t>d fever</a:t>
            </a: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Clr>
                <a:srgbClr val="B42025"/>
              </a:buClr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srgbClr val="B42025"/>
                </a:solidFill>
                <a:latin typeface="Georgia" pitchFamily="18" charset="0"/>
                <a:ea typeface="ＭＳ Ｐゴシック" pitchFamily="-59" charset="-128"/>
              </a:rPr>
              <a:t>Presyncope</a:t>
            </a:r>
            <a:endParaRPr lang="en-US" sz="2800" dirty="0" smtClean="0">
              <a:solidFill>
                <a:srgbClr val="B42025"/>
              </a:solidFill>
              <a:latin typeface="Georgia" pitchFamily="18" charset="0"/>
              <a:ea typeface="ＭＳ Ｐゴシック" pitchFamily="-59" charset="-128"/>
            </a:endParaRP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Clr>
                <a:srgbClr val="B42025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  <a:ea typeface="ＭＳ Ｐゴシック" pitchFamily="-59" charset="-128"/>
              </a:rPr>
              <a:t>Hypotension/shock</a:t>
            </a: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Clr>
                <a:srgbClr val="B42025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  <a:ea typeface="ＭＳ Ｐゴシック" pitchFamily="-59" charset="-128"/>
              </a:rPr>
              <a:t>Cardiac arrest/death</a:t>
            </a:r>
            <a:endParaRPr lang="en-US" sz="2800" dirty="0">
              <a:solidFill>
                <a:srgbClr val="B42025"/>
              </a:solidFill>
              <a:latin typeface="Georgia" pitchFamily="18" charset="0"/>
              <a:ea typeface="ＭＳ Ｐゴシック" pitchFamily="-5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2177142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i="0" u="none" strike="noStrike" kern="1200" cap="none" spc="0" normalizeH="0" baseline="0" noProof="0" dirty="0" smtClean="0">
              <a:ln>
                <a:noFill/>
              </a:ln>
              <a:solidFill>
                <a:srgbClr val="1C4076"/>
              </a:solidFill>
              <a:effectLst/>
              <a:uLnTx/>
              <a:uFillTx/>
              <a:latin typeface="Georgia" pitchFamily="18" charset="0"/>
              <a:ea typeface="ＭＳ Ｐゴシック" pitchFamily="-76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1C4076"/>
                </a:solidFill>
                <a:latin typeface="Georgia" pitchFamily="18" charset="0"/>
                <a:ea typeface="ＭＳ Ｐゴシック" pitchFamily="-76" charset="-128"/>
                <a:cs typeface="+mj-cs"/>
              </a:rPr>
              <a:t>Venous Disease Coalition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i="0" u="none" strike="noStrike" kern="1200" cap="none" spc="0" normalizeH="0" baseline="0" noProof="0" dirty="0" smtClean="0">
              <a:ln>
                <a:noFill/>
              </a:ln>
              <a:solidFill>
                <a:srgbClr val="1C4076"/>
              </a:solidFill>
              <a:effectLst/>
              <a:uLnTx/>
              <a:uFillTx/>
              <a:latin typeface="Georgia" pitchFamily="18" charset="0"/>
              <a:ea typeface="ＭＳ Ｐゴシック" pitchFamily="-76" charset="-128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3429000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rgbClr val="B42025"/>
                </a:solidFill>
                <a:latin typeface="Georgia" pitchFamily="18" charset="0"/>
                <a:ea typeface="ＭＳ Ｐゴシック" pitchFamily="-76" charset="-128"/>
                <a:cs typeface="+mj-cs"/>
              </a:rPr>
              <a:t>www.vasculardisease.org/venousdiseasecoalition/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srgbClr val="B42025"/>
              </a:solidFill>
              <a:effectLst/>
              <a:uLnTx/>
              <a:uFillTx/>
              <a:latin typeface="Georgia" pitchFamily="18" charset="0"/>
              <a:ea typeface="ＭＳ Ｐゴシック" pitchFamily="-76" charset="-128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-112837" y="0"/>
            <a:ext cx="9256837" cy="1280160"/>
            <a:chOff x="397057" y="0"/>
            <a:chExt cx="8739122" cy="1280160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7057" y="0"/>
              <a:ext cx="1904984" cy="1268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67437" y="0"/>
              <a:ext cx="1905000" cy="1268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21414" y="0"/>
              <a:ext cx="1921419" cy="128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67400" y="1"/>
              <a:ext cx="1905000" cy="1269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43800" y="0"/>
              <a:ext cx="1592379" cy="127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66442" y="0"/>
              <a:ext cx="853440" cy="128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58</Words>
  <Application>Microsoft Office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Symptoms of VTE </vt:lpstr>
      <vt:lpstr>Slide 3</vt:lpstr>
      <vt:lpstr>Symptoms of PE </vt:lpstr>
      <vt:lpstr>Slide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Rebecca Ferrell</dc:creator>
  <cp:lastModifiedBy>Rebecca Ferrell</cp:lastModifiedBy>
  <cp:revision>61</cp:revision>
  <dcterms:created xsi:type="dcterms:W3CDTF">2012-05-10T18:03:51Z</dcterms:created>
  <dcterms:modified xsi:type="dcterms:W3CDTF">2012-05-17T02:17:14Z</dcterms:modified>
</cp:coreProperties>
</file>