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56" r:id="rId3"/>
    <p:sldId id="291" r:id="rId4"/>
    <p:sldId id="292" r:id="rId5"/>
    <p:sldId id="284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294" r:id="rId21"/>
    <p:sldId id="308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025"/>
    <a:srgbClr val="1C4076"/>
    <a:srgbClr val="FECF57"/>
    <a:srgbClr val="000000"/>
    <a:srgbClr val="3F5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9409-33DE-4177-82BA-9516057A121F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101-8A86-4ECF-B0FA-EA9FC9027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76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Chapter </a:t>
            </a: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Five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6891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Investigation of Suspected VTE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5173710" y="3151188"/>
            <a:ext cx="2747868" cy="83099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DUS demonstrates</a:t>
            </a:r>
          </a:p>
          <a:p>
            <a:pPr algn="ctr" eaLnBrk="0" hangingPunct="0"/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proximal DVT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145652" y="3141663"/>
            <a:ext cx="2209259" cy="83099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Proximal DUS </a:t>
            </a:r>
          </a:p>
          <a:p>
            <a:pPr algn="ctr" eaLnBrk="0" hangingPunct="0"/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negative</a:t>
            </a:r>
            <a:endParaRPr lang="en-US" sz="20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046788" y="4468813"/>
            <a:ext cx="1032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Treat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575425" y="4011613"/>
            <a:ext cx="0" cy="4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>
            <a:off x="4521200" y="2530475"/>
            <a:ext cx="0" cy="17145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>
            <a:off x="2252663" y="2686050"/>
            <a:ext cx="0" cy="41116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6592435" y="2701925"/>
            <a:ext cx="0" cy="39528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9" name="Line 9"/>
          <p:cNvSpPr>
            <a:spLocks noChangeShapeType="1"/>
          </p:cNvSpPr>
          <p:nvPr/>
        </p:nvSpPr>
        <p:spPr bwMode="auto">
          <a:xfrm>
            <a:off x="4518025" y="838200"/>
            <a:ext cx="3175" cy="57943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4429125" y="990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CA" sz="240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71" name="Oval 11"/>
          <p:cNvSpPr>
            <a:spLocks noChangeArrowheads="1"/>
          </p:cNvSpPr>
          <p:nvPr/>
        </p:nvSpPr>
        <p:spPr bwMode="auto">
          <a:xfrm>
            <a:off x="2895600" y="1466850"/>
            <a:ext cx="3251200" cy="10668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CA" sz="240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3282061" y="1633538"/>
            <a:ext cx="2613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Proximal </a:t>
            </a:r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Doppler</a:t>
            </a:r>
          </a:p>
          <a:p>
            <a:pPr algn="ctr" eaLnBrk="0" hangingPunct="0"/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ultrasound</a:t>
            </a: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981305" y="4316413"/>
            <a:ext cx="25458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Continue DVT </a:t>
            </a:r>
          </a:p>
          <a:p>
            <a:pPr algn="ctr" eaLnBrk="0" hangingPunct="0"/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prophylaxis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74" name="Line 14"/>
          <p:cNvSpPr>
            <a:spLocks noChangeShapeType="1"/>
          </p:cNvSpPr>
          <p:nvPr/>
        </p:nvSpPr>
        <p:spPr bwMode="auto">
          <a:xfrm>
            <a:off x="2252663" y="2686050"/>
            <a:ext cx="4343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5" name="Line 15"/>
          <p:cNvSpPr>
            <a:spLocks noChangeShapeType="1"/>
          </p:cNvSpPr>
          <p:nvPr/>
        </p:nvSpPr>
        <p:spPr bwMode="auto">
          <a:xfrm>
            <a:off x="2232025" y="4011613"/>
            <a:ext cx="0" cy="4111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1600200" y="304800"/>
            <a:ext cx="59436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Georgia" pitchFamily="18" charset="0"/>
              </a:rPr>
              <a:t>Suspected DVT in an </a:t>
            </a:r>
            <a:r>
              <a:rPr lang="en-US" sz="2800" u="sng">
                <a:solidFill>
                  <a:srgbClr val="000099"/>
                </a:solidFill>
                <a:latin typeface="Georgia" pitchFamily="18" charset="0"/>
              </a:rPr>
              <a:t>Inpatient</a:t>
            </a:r>
            <a:endParaRPr lang="en-US" sz="280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334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CT Can Diagnose Proximal DVT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PE6_289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 l="8682" t="41675" b="19101"/>
          <a:stretch>
            <a:fillRect/>
          </a:stretch>
        </p:blipFill>
        <p:spPr bwMode="auto">
          <a:xfrm>
            <a:off x="0" y="1219200"/>
            <a:ext cx="9140825" cy="39274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Investigation of Suspected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PE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29028" y="1505182"/>
            <a:ext cx="8868228" cy="437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855663" lvl="1" indent="-233363" eaLnBrk="0" hangingPunct="0">
              <a:spcBef>
                <a:spcPts val="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No diagnostic value of </a:t>
            </a:r>
            <a:r>
              <a:rPr lang="en-US" sz="2000" u="sng" dirty="0" smtClean="0">
                <a:solidFill>
                  <a:srgbClr val="B42025"/>
                </a:solidFill>
                <a:latin typeface="Georgia" pitchFamily="18" charset="0"/>
              </a:rPr>
              <a:t>blood gases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 in suspected PE</a:t>
            </a:r>
          </a:p>
          <a:p>
            <a:pPr marL="855663" lvl="1" indent="-233363" eaLnBrk="0" hangingPunct="0">
              <a:spcBef>
                <a:spcPts val="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 V/Q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scans</a:t>
            </a: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</a:rPr>
              <a:t>:</a:t>
            </a:r>
            <a:endParaRPr lang="en-US" sz="20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312863" lvl="2" indent="-233363" eaLnBrk="0" hangingPunct="0">
              <a:spcBef>
                <a:spcPts val="200"/>
              </a:spcBef>
              <a:buClr>
                <a:srgbClr val="B42025"/>
              </a:buClr>
              <a:buFont typeface="Georgia" pitchFamily="18" charset="0"/>
              <a:buChar char="–"/>
            </a:pP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At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least 60% are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non-diagnostic</a:t>
            </a:r>
          </a:p>
          <a:p>
            <a:pPr marL="1312863" lvl="2" indent="-233363" eaLnBrk="0" hangingPunct="0">
              <a:spcBef>
                <a:spcPts val="200"/>
              </a:spcBef>
              <a:buClr>
                <a:srgbClr val="B42025"/>
              </a:buClr>
              <a:buFont typeface="Georgia" pitchFamily="18" charset="0"/>
              <a:buChar char="–"/>
            </a:pP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Consider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in some patients with renal dysfunction or severe contrast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allergy</a:t>
            </a:r>
          </a:p>
          <a:p>
            <a:pPr marL="1312863" lvl="2" indent="-233363" eaLnBrk="0" hangingPunct="0">
              <a:spcBef>
                <a:spcPts val="200"/>
              </a:spcBef>
              <a:buClr>
                <a:srgbClr val="B42025"/>
              </a:buClr>
              <a:buFont typeface="Georgia" pitchFamily="18" charset="0"/>
              <a:buChar char="–"/>
            </a:pP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Reasonable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option for outpatients with normal CXR, and either very high probability of PE or low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probability</a:t>
            </a:r>
          </a:p>
          <a:p>
            <a:pPr marL="1312863" lvl="2" indent="-233363" eaLnBrk="0" hangingPunct="0">
              <a:spcBef>
                <a:spcPts val="200"/>
              </a:spcBef>
              <a:buClr>
                <a:srgbClr val="B42025"/>
              </a:buClr>
              <a:buFont typeface="Georgia" pitchFamily="18" charset="0"/>
              <a:buChar char="–"/>
            </a:pP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Role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in pregnancy and young women (because of reduced radiation dose)</a:t>
            </a:r>
          </a:p>
          <a:p>
            <a:pPr marL="855663" lvl="1" indent="-233363" eaLnBrk="0" hangingPunct="0">
              <a:spcBef>
                <a:spcPts val="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 CT Pulmonary Angiogram</a:t>
            </a: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(“Spiral CT”)</a:t>
            </a: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</a:rPr>
              <a:t>:</a:t>
            </a:r>
          </a:p>
          <a:p>
            <a:pPr marL="1312863" lvl="2" indent="-233363" eaLnBrk="0" hangingPunct="0">
              <a:spcBef>
                <a:spcPts val="200"/>
              </a:spcBef>
              <a:buClr>
                <a:srgbClr val="B42025"/>
              </a:buClr>
              <a:buFont typeface="Georgia" pitchFamily="18" charset="0"/>
              <a:buChar char="–"/>
            </a:pP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Accurate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for segmental or larger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PE</a:t>
            </a:r>
          </a:p>
          <a:p>
            <a:pPr marL="1312863" lvl="2" indent="-233363" eaLnBrk="0" hangingPunct="0">
              <a:spcBef>
                <a:spcPts val="200"/>
              </a:spcBef>
              <a:buClr>
                <a:srgbClr val="B42025"/>
              </a:buClr>
              <a:buFont typeface="Georgia" pitchFamily="18" charset="0"/>
              <a:buChar char="–"/>
            </a:pP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Accuracy </a:t>
            </a:r>
            <a:r>
              <a:rPr lang="en-US" dirty="0" smtClean="0">
                <a:solidFill>
                  <a:srgbClr val="1C4076"/>
                </a:solidFill>
                <a:latin typeface="Georgia" pitchFamily="18" charset="0"/>
              </a:rPr>
              <a:t>and clinical relevance of sub-segmental abnormalities is uncertain</a:t>
            </a:r>
            <a:endParaRPr lang="en-CA" dirty="0" smtClean="0">
              <a:solidFill>
                <a:srgbClr val="1C4076"/>
              </a:solidFill>
              <a:latin typeface="Georgia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srgbClr val="B42025"/>
              </a:solidFill>
              <a:latin typeface="Georgia" pitchFamily="18" charset="0"/>
              <a:ea typeface="ＭＳ Ｐゴシック" pitchFamily="-5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62428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Wells Clinical Predictive Model for PE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7228" y="990600"/>
            <a:ext cx="7391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6691313" algn="ctr"/>
              </a:tabLst>
            </a:pPr>
            <a:r>
              <a:rPr lang="en-US" u="sng" dirty="0" smtClean="0">
                <a:solidFill>
                  <a:srgbClr val="B42025"/>
                </a:solidFill>
                <a:latin typeface="Georgia" pitchFamily="18" charset="0"/>
              </a:rPr>
              <a:t>History</a:t>
            </a:r>
          </a:p>
          <a:p>
            <a:pPr eaLnBrk="0" hangingPunct="0">
              <a:tabLst>
                <a:tab pos="6691313" algn="ctr"/>
              </a:tabLst>
            </a:pP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  Previous proven DVT or PE	1.5</a:t>
            </a:r>
          </a:p>
          <a:p>
            <a:pPr eaLnBrk="0" hangingPunct="0">
              <a:tabLst>
                <a:tab pos="6691313" algn="ctr"/>
              </a:tabLst>
            </a:pP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  Immobilization </a:t>
            </a:r>
            <a:r>
              <a:rPr lang="en-US" u="sng" dirty="0" smtClean="0">
                <a:solidFill>
                  <a:srgbClr val="B42025"/>
                </a:solidFill>
                <a:latin typeface="Georgia" pitchFamily="18" charset="0"/>
              </a:rPr>
              <a:t>&gt;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3 d or surgery prev. month	1.5</a:t>
            </a:r>
          </a:p>
          <a:p>
            <a:pPr eaLnBrk="0" hangingPunct="0">
              <a:tabLst>
                <a:tab pos="6691313" algn="ctr"/>
              </a:tabLst>
            </a:pP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  Malignancy (current or </a:t>
            </a:r>
            <a:r>
              <a:rPr lang="en-US" u="sng" dirty="0" smtClean="0">
                <a:solidFill>
                  <a:srgbClr val="B42025"/>
                </a:solidFill>
                <a:latin typeface="Georgia" pitchFamily="18" charset="0"/>
              </a:rPr>
              <a:t>&lt;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6 mos.) 	1</a:t>
            </a:r>
          </a:p>
          <a:p>
            <a:pPr eaLnBrk="0" hangingPunct="0">
              <a:tabLst>
                <a:tab pos="6691313" algn="ctr"/>
              </a:tabLst>
            </a:pP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  </a:t>
            </a:r>
            <a:r>
              <a:rPr lang="en-US" dirty="0" err="1" smtClean="0">
                <a:solidFill>
                  <a:srgbClr val="B42025"/>
                </a:solidFill>
                <a:latin typeface="Georgia" pitchFamily="18" charset="0"/>
              </a:rPr>
              <a:t>Hemoptysis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	1</a:t>
            </a:r>
          </a:p>
          <a:p>
            <a:pPr eaLnBrk="0" hangingPunct="0">
              <a:tabLst>
                <a:tab pos="6691313" algn="ctr"/>
              </a:tabLst>
            </a:pPr>
            <a:endParaRPr lang="en-US" sz="1000" u="sng" dirty="0" smtClean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tabLst>
                <a:tab pos="6691313" algn="ctr"/>
              </a:tabLst>
            </a:pPr>
            <a:r>
              <a:rPr lang="en-US" u="sng" dirty="0" smtClean="0">
                <a:solidFill>
                  <a:srgbClr val="B42025"/>
                </a:solidFill>
                <a:latin typeface="Georgia" pitchFamily="18" charset="0"/>
              </a:rPr>
              <a:t>Physical exam</a:t>
            </a:r>
            <a:endParaRPr lang="en-US" dirty="0" smtClean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tabLst>
                <a:tab pos="6691313" algn="ctr"/>
              </a:tabLst>
            </a:pP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  Signs of possible DVT (leg swelling, tenderness	3</a:t>
            </a:r>
          </a:p>
          <a:p>
            <a:pPr eaLnBrk="0" hangingPunct="0">
              <a:tabLst>
                <a:tab pos="6691313" algn="ctr"/>
              </a:tabLst>
            </a:pP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  HR &gt; 100 	1.5</a:t>
            </a:r>
          </a:p>
          <a:p>
            <a:pPr eaLnBrk="0" hangingPunct="0">
              <a:tabLst>
                <a:tab pos="6691313" algn="ctr"/>
              </a:tabLst>
            </a:pPr>
            <a:endParaRPr lang="en-US" sz="1000" u="sng" dirty="0" smtClean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tabLst>
                <a:tab pos="6691313" algn="ctr"/>
              </a:tabLst>
            </a:pPr>
            <a:r>
              <a:rPr lang="en-US" u="sng" dirty="0" smtClean="0">
                <a:solidFill>
                  <a:srgbClr val="B42025"/>
                </a:solidFill>
                <a:latin typeface="Georgia" pitchFamily="18" charset="0"/>
              </a:rPr>
              <a:t>Alternative diagnosis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</a:p>
          <a:p>
            <a:pPr eaLnBrk="0" hangingPunct="0">
              <a:tabLst>
                <a:tab pos="6691313" algn="ctr"/>
              </a:tabLst>
            </a:pP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  PE as likely or more likely than alternative 	3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10200" y="4840069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Wells -</a:t>
            </a:r>
          </a:p>
          <a:p>
            <a:pPr algn="ctr" eaLnBrk="0" hangingPunct="0"/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Thromb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Haemost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(2000)</a:t>
            </a:r>
          </a:p>
          <a:p>
            <a:pPr algn="ctr" eaLnBrk="0" hangingPunct="0"/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Ann Intern Med (2001)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0" y="4161972"/>
            <a:ext cx="4419600" cy="1188018"/>
            <a:chOff x="609600" y="4033385"/>
            <a:chExt cx="4419600" cy="1188018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609600" y="4033385"/>
              <a:ext cx="4419600" cy="11880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1C4076"/>
                  </a:solidFill>
                  <a:latin typeface="Georgia" pitchFamily="18" charset="0"/>
                </a:rPr>
                <a:t> Pre-test </a:t>
              </a:r>
              <a:r>
                <a:rPr lang="en-US" sz="1600" b="1" dirty="0" smtClean="0">
                  <a:solidFill>
                    <a:srgbClr val="1C4076"/>
                  </a:solidFill>
                  <a:latin typeface="Georgia" pitchFamily="18" charset="0"/>
                </a:rPr>
                <a:t>probability </a:t>
              </a:r>
              <a:r>
                <a:rPr lang="en-US" sz="1600" b="1" dirty="0">
                  <a:solidFill>
                    <a:srgbClr val="1C4076"/>
                  </a:solidFill>
                  <a:latin typeface="Georgia" pitchFamily="18" charset="0"/>
                </a:rPr>
                <a:t>score   </a:t>
              </a:r>
              <a:r>
                <a:rPr lang="en-US" sz="1600" b="1" dirty="0" smtClean="0">
                  <a:solidFill>
                    <a:srgbClr val="1C4076"/>
                  </a:solidFill>
                  <a:latin typeface="Georgia" pitchFamily="18" charset="0"/>
                </a:rPr>
                <a:t>        VTE</a:t>
              </a:r>
              <a:endParaRPr lang="en-US" sz="1600" b="1" dirty="0">
                <a:solidFill>
                  <a:srgbClr val="1C4076"/>
                </a:solidFill>
                <a:latin typeface="Georgia" pitchFamily="18" charset="0"/>
              </a:endParaRPr>
            </a:p>
            <a:p>
              <a:pPr eaLnBrk="0" hangingPunct="0">
                <a:spcBef>
                  <a:spcPct val="15000"/>
                </a:spcBef>
                <a:tabLst>
                  <a:tab pos="1828800" algn="l"/>
                  <a:tab pos="3027363" algn="l"/>
                </a:tabLst>
              </a:pPr>
              <a:r>
                <a:rPr lang="en-US" sz="1600" b="1" dirty="0">
                  <a:solidFill>
                    <a:srgbClr val="1C4076"/>
                  </a:solidFill>
                  <a:latin typeface="Georgia" pitchFamily="18" charset="0"/>
                </a:rPr>
                <a:t>    </a:t>
              </a:r>
              <a:r>
                <a:rPr lang="en-US" sz="1600" b="1" dirty="0" smtClean="0">
                  <a:solidFill>
                    <a:srgbClr val="1C4076"/>
                  </a:solidFill>
                  <a:latin typeface="Georgia" pitchFamily="18" charset="0"/>
                </a:rPr>
                <a:t>High	&gt;6.0	</a:t>
              </a:r>
              <a:r>
                <a:rPr lang="en-US" sz="1600" b="1" dirty="0" smtClean="0">
                  <a:solidFill>
                    <a:srgbClr val="1C4076"/>
                  </a:solidFill>
                  <a:latin typeface="Georgia" pitchFamily="18" charset="0"/>
                </a:rPr>
                <a:t>  41-50</a:t>
              </a:r>
              <a:r>
                <a:rPr lang="en-US" sz="1600" b="1" dirty="0">
                  <a:solidFill>
                    <a:srgbClr val="1C4076"/>
                  </a:solidFill>
                  <a:latin typeface="Georgia" pitchFamily="18" charset="0"/>
                </a:rPr>
                <a:t>%</a:t>
              </a:r>
            </a:p>
            <a:p>
              <a:pPr eaLnBrk="0" hangingPunct="0">
                <a:spcBef>
                  <a:spcPct val="15000"/>
                </a:spcBef>
                <a:tabLst>
                  <a:tab pos="1828800" algn="l"/>
                  <a:tab pos="3027363" algn="l"/>
                </a:tabLst>
              </a:pPr>
              <a:r>
                <a:rPr lang="en-US" sz="1600" b="1" dirty="0">
                  <a:solidFill>
                    <a:srgbClr val="1C4076"/>
                  </a:solidFill>
                  <a:latin typeface="Georgia" pitchFamily="18" charset="0"/>
                </a:rPr>
                <a:t>    </a:t>
              </a:r>
              <a:r>
                <a:rPr lang="en-US" sz="1600" b="1" dirty="0" smtClean="0">
                  <a:solidFill>
                    <a:srgbClr val="1C4076"/>
                  </a:solidFill>
                  <a:latin typeface="Georgia" pitchFamily="18" charset="0"/>
                </a:rPr>
                <a:t>Moderate	2.0-6.0	</a:t>
              </a:r>
              <a:r>
                <a:rPr lang="en-US" sz="1600" b="1" dirty="0" smtClean="0">
                  <a:solidFill>
                    <a:srgbClr val="1C4076"/>
                  </a:solidFill>
                  <a:latin typeface="Georgia" pitchFamily="18" charset="0"/>
                </a:rPr>
                <a:t>  16-19</a:t>
              </a:r>
              <a:r>
                <a:rPr lang="en-US" sz="1600" b="1" dirty="0">
                  <a:solidFill>
                    <a:srgbClr val="1C4076"/>
                  </a:solidFill>
                  <a:latin typeface="Georgia" pitchFamily="18" charset="0"/>
                </a:rPr>
                <a:t>%</a:t>
              </a:r>
            </a:p>
            <a:p>
              <a:pPr eaLnBrk="0" hangingPunct="0">
                <a:spcBef>
                  <a:spcPct val="15000"/>
                </a:spcBef>
                <a:tabLst>
                  <a:tab pos="1828800" algn="l"/>
                  <a:tab pos="3027363" algn="l"/>
                </a:tabLst>
              </a:pPr>
              <a:r>
                <a:rPr lang="en-US" sz="1600" b="1" dirty="0">
                  <a:solidFill>
                    <a:srgbClr val="1C4076"/>
                  </a:solidFill>
                  <a:latin typeface="Georgia" pitchFamily="18" charset="0"/>
                </a:rPr>
                <a:t>    </a:t>
              </a:r>
              <a:r>
                <a:rPr lang="en-US" sz="1600" b="1" dirty="0" smtClean="0">
                  <a:solidFill>
                    <a:srgbClr val="1C4076"/>
                  </a:solidFill>
                  <a:latin typeface="Georgia" pitchFamily="18" charset="0"/>
                </a:rPr>
                <a:t>Low	&lt;2.0	</a:t>
              </a:r>
              <a:r>
                <a:rPr lang="en-US" sz="1600" b="1" dirty="0" smtClean="0">
                  <a:solidFill>
                    <a:srgbClr val="1C4076"/>
                  </a:solidFill>
                  <a:latin typeface="Georgia" pitchFamily="18" charset="0"/>
                </a:rPr>
                <a:t>      1-2</a:t>
              </a:r>
              <a:r>
                <a:rPr lang="en-US" sz="1600" b="1" dirty="0">
                  <a:solidFill>
                    <a:srgbClr val="1C4076"/>
                  </a:solidFill>
                  <a:latin typeface="Georgia" pitchFamily="18" charset="0"/>
                </a:rPr>
                <a:t>%</a:t>
              </a: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609600" y="4338185"/>
              <a:ext cx="441960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2294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Revised Geneva Score for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PE Assessment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1309914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1C4076"/>
                </a:solidFill>
                <a:latin typeface="Georgia" pitchFamily="18" charset="0"/>
              </a:rPr>
              <a:t> based on 8 clinical variables (not on clinical judgment)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4130675" cy="3734869"/>
          </a:xfrm>
          <a:prstGeom prst="rect">
            <a:avLst/>
          </a:prstGeom>
          <a:noFill/>
          <a:ln w="12700">
            <a:solidFill>
              <a:srgbClr val="1C407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			       Points</a:t>
            </a:r>
          </a:p>
          <a:p>
            <a:pPr eaLnBrk="0" hangingPunct="0">
              <a:spcBef>
                <a:spcPct val="35000"/>
              </a:spcBef>
              <a:tabLst>
                <a:tab pos="3432175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Age &gt;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65	1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35000"/>
              </a:spcBef>
              <a:tabLst>
                <a:tab pos="3432175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Surgery/fracture past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month	2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35000"/>
              </a:spcBef>
              <a:tabLst>
                <a:tab pos="3432175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Active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cancer	2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35000"/>
              </a:spcBef>
              <a:tabLst>
                <a:tab pos="3432175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B42025"/>
                </a:solidFill>
                <a:latin typeface="Georgia" pitchFamily="18" charset="0"/>
              </a:rPr>
              <a:t>Hemoptysis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	2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35000"/>
              </a:spcBef>
              <a:tabLst>
                <a:tab pos="3432175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Previous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DVT/PE	3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35000"/>
              </a:spcBef>
              <a:tabLst>
                <a:tab pos="3432175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Unilateral leg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pain	3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35000"/>
              </a:spcBef>
              <a:tabLst>
                <a:tab pos="3432175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HR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75-94	3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35000"/>
              </a:spcBef>
              <a:tabLst>
                <a:tab pos="3432175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HR </a:t>
            </a:r>
            <a:r>
              <a:rPr lang="en-US" u="sng" dirty="0">
                <a:solidFill>
                  <a:srgbClr val="B42025"/>
                </a:solidFill>
                <a:latin typeface="Georgia" pitchFamily="18" charset="0"/>
              </a:rPr>
              <a:t>&gt;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95	5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35000"/>
              </a:spcBef>
              <a:tabLst>
                <a:tab pos="3432175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B42025"/>
                </a:solidFill>
                <a:latin typeface="Georgia" pitchFamily="18" charset="0"/>
              </a:rPr>
              <a:t>Unilat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. edema +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tenderness	4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304800" y="2029733"/>
            <a:ext cx="4130675" cy="0"/>
          </a:xfrm>
          <a:prstGeom prst="line">
            <a:avLst/>
          </a:prstGeom>
          <a:noFill/>
          <a:ln w="12700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04800" y="4359275"/>
            <a:ext cx="413067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716463" y="2971800"/>
            <a:ext cx="4198937" cy="1892826"/>
          </a:xfrm>
          <a:prstGeom prst="rect">
            <a:avLst/>
          </a:prstGeom>
          <a:solidFill>
            <a:srgbClr val="FFFFFF"/>
          </a:solidFill>
          <a:ln w="12700">
            <a:solidFill>
              <a:srgbClr val="1C407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                                            </a:t>
            </a:r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               </a:t>
            </a: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PE </a:t>
            </a:r>
            <a:endParaRPr lang="en-US" dirty="0" smtClean="0">
              <a:solidFill>
                <a:srgbClr val="000099"/>
              </a:solidFill>
              <a:latin typeface="Georgia" pitchFamily="18" charset="0"/>
            </a:endParaRPr>
          </a:p>
          <a:p>
            <a:pPr eaLnBrk="0" hangingPunct="0"/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Risk</a:t>
            </a: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	         </a:t>
            </a:r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   </a:t>
            </a: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Points    </a:t>
            </a:r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        prevalence</a:t>
            </a:r>
            <a:endParaRPr lang="en-US" dirty="0">
              <a:solidFill>
                <a:srgbClr val="000099"/>
              </a:solidFill>
              <a:latin typeface="Georgia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Low	          </a:t>
            </a:r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0-3	  </a:t>
            </a:r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8 %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Intermediate   </a:t>
            </a:r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   4-10</a:t>
            </a: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	</a:t>
            </a:r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29 %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High	          </a:t>
            </a:r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    </a:t>
            </a:r>
            <a:r>
              <a:rPr lang="en-US" u="sng" dirty="0">
                <a:solidFill>
                  <a:srgbClr val="000099"/>
                </a:solidFill>
                <a:latin typeface="Georgia" pitchFamily="18" charset="0"/>
              </a:rPr>
              <a:t>&gt;</a:t>
            </a: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 11	</a:t>
            </a:r>
            <a:r>
              <a:rPr lang="en-US" dirty="0" smtClean="0">
                <a:solidFill>
                  <a:srgbClr val="000099"/>
                </a:solidFill>
                <a:latin typeface="Georgia" pitchFamily="18" charset="0"/>
              </a:rPr>
              <a:t>        </a:t>
            </a: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74 %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4724400" y="3657600"/>
            <a:ext cx="4198938" cy="0"/>
          </a:xfrm>
          <a:prstGeom prst="line">
            <a:avLst/>
          </a:prstGeom>
          <a:noFill/>
          <a:ln w="12700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286000" y="5209401"/>
            <a:ext cx="892333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Le Gal – Ann Intern Med 2006;144:165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334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Highly Abnormal Perfusion Scan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PE"/>
          <p:cNvPicPr>
            <a:picLocks noChangeAspect="1" noChangeArrowheads="1"/>
          </p:cNvPicPr>
          <p:nvPr/>
        </p:nvPicPr>
        <p:blipFill>
          <a:blip r:embed="rId3" cstate="print"/>
          <a:srcRect l="9000" t="8800" r="16920" b="15199"/>
          <a:stretch>
            <a:fillRect/>
          </a:stretch>
        </p:blipFill>
        <p:spPr bwMode="auto">
          <a:xfrm>
            <a:off x="2452914" y="965202"/>
            <a:ext cx="4245855" cy="4409106"/>
          </a:xfrm>
          <a:prstGeom prst="rect">
            <a:avLst/>
          </a:prstGeom>
          <a:noFill/>
          <a:ln w="9525">
            <a:solidFill>
              <a:srgbClr val="1C407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334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CT Pulmonary Angiogram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57886307"/>
          <p:cNvPicPr>
            <a:picLocks noChangeAspect="1" noChangeArrowheads="1"/>
          </p:cNvPicPr>
          <p:nvPr/>
        </p:nvPicPr>
        <p:blipFill>
          <a:blip r:embed="rId3" cstate="print"/>
          <a:srcRect l="5688" t="12614" r="5688" b="12445"/>
          <a:stretch>
            <a:fillRect/>
          </a:stretch>
        </p:blipFill>
        <p:spPr bwMode="auto">
          <a:xfrm>
            <a:off x="1524000" y="1019628"/>
            <a:ext cx="6086182" cy="437800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4876800" y="2133600"/>
            <a:ext cx="3810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PE5_156"/>
          <p:cNvPicPr>
            <a:picLocks noChangeAspect="1" noChangeArrowheads="1"/>
          </p:cNvPicPr>
          <p:nvPr/>
        </p:nvPicPr>
        <p:blipFill>
          <a:blip r:embed="rId3" cstate="print"/>
          <a:srcRect t="18993" b="12790"/>
          <a:stretch>
            <a:fillRect/>
          </a:stretch>
        </p:blipFill>
        <p:spPr bwMode="auto">
          <a:xfrm>
            <a:off x="1066800" y="76200"/>
            <a:ext cx="7010400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619375" y="4533900"/>
            <a:ext cx="784225" cy="723900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53154" r="50999"/>
          <a:stretch>
            <a:fillRect/>
          </a:stretch>
        </p:blipFill>
        <p:spPr bwMode="auto">
          <a:xfrm>
            <a:off x="1219200" y="76200"/>
            <a:ext cx="6663447" cy="52197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2696028" y="3381828"/>
            <a:ext cx="784225" cy="723900"/>
          </a:xfrm>
          <a:prstGeom prst="ellipse">
            <a:avLst/>
          </a:prstGeom>
          <a:noFill/>
          <a:ln w="38100">
            <a:solidFill>
              <a:srgbClr val="B420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810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Subsegmental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“Something”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Is it PE?  Is it important?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p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628" y="1447800"/>
            <a:ext cx="3308639" cy="392869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Investigation of Suspected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DVT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0572" y="1600200"/>
            <a:ext cx="8001000" cy="1354217"/>
          </a:xfrm>
          <a:prstGeom prst="rect">
            <a:avLst/>
          </a:prstGeom>
          <a:solidFill>
            <a:srgbClr val="FFCC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Ascending contrast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venography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</a:t>
            </a:r>
          </a:p>
          <a:p>
            <a:pPr eaLnBrk="0" hangingPunct="0">
              <a:spcBef>
                <a:spcPts val="6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Impedance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plethysmography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Radioactive fibrinogen scan </a:t>
            </a: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5486400" y="1632858"/>
            <a:ext cx="228600" cy="1295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19800" y="2133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B42025"/>
                </a:solidFill>
                <a:latin typeface="Georgia" pitchFamily="18" charset="0"/>
              </a:rPr>
              <a:t>No longer used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80572" y="3124200"/>
            <a:ext cx="8001000" cy="83099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eaLnBrk="0" hangingPunct="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Doppler </a:t>
            </a:r>
            <a:r>
              <a:rPr lang="en-US" sz="2400" b="1" dirty="0" err="1">
                <a:solidFill>
                  <a:srgbClr val="B42025"/>
                </a:solidFill>
                <a:latin typeface="Georgia" pitchFamily="18" charset="0"/>
              </a:rPr>
              <a:t>ultrasonography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(Duplex scan):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sensitive and specific for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symptomatic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proximal DVT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80572" y="4114800"/>
            <a:ext cx="8001000" cy="1200329"/>
          </a:xfrm>
          <a:prstGeom prst="rect">
            <a:avLst/>
          </a:prstGeom>
          <a:solidFill>
            <a:srgbClr val="CCEC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eaLnBrk="0" hangingPunct="0">
              <a:spcBef>
                <a:spcPts val="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CT </a:t>
            </a:r>
            <a:r>
              <a:rPr lang="en-US" sz="2400" b="1" dirty="0" err="1" smtClean="0">
                <a:solidFill>
                  <a:srgbClr val="B42025"/>
                </a:solidFill>
                <a:latin typeface="Georgia" pitchFamily="18" charset="0"/>
              </a:rPr>
              <a:t>venography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: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contrast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timing critical</a:t>
            </a:r>
          </a:p>
          <a:p>
            <a:pPr marL="231775" indent="-231775" eaLnBrk="0" hangingPunct="0">
              <a:spcBef>
                <a:spcPts val="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MR </a:t>
            </a:r>
            <a:r>
              <a:rPr lang="en-US" sz="2400" b="1" dirty="0" err="1" smtClean="0">
                <a:solidFill>
                  <a:srgbClr val="B42025"/>
                </a:solidFill>
                <a:latin typeface="Georgia" pitchFamily="18" charset="0"/>
              </a:rPr>
              <a:t>venography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: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may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be useful for pelvic vein thrombosis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4533900" y="457200"/>
            <a:ext cx="0" cy="304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95400" y="150301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1C4076"/>
                </a:solidFill>
                <a:latin typeface="Georgia" pitchFamily="18" charset="0"/>
              </a:rPr>
              <a:t>Low</a:t>
            </a:r>
            <a:endParaRPr lang="en-US" sz="24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18858" y="150301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1C4076"/>
                </a:solidFill>
                <a:latin typeface="Georgia" pitchFamily="18" charset="0"/>
              </a:rPr>
              <a:t>Moderate</a:t>
            </a:r>
            <a:endParaRPr lang="en-US" sz="24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324600" y="150301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1C4076"/>
                </a:solidFill>
                <a:latin typeface="Georgia" pitchFamily="18" charset="0"/>
              </a:rPr>
              <a:t>High</a:t>
            </a:r>
            <a:endParaRPr lang="en-US" sz="24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533900" y="1198210"/>
            <a:ext cx="0" cy="304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905000" y="1350610"/>
            <a:ext cx="50292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1905000" y="1350610"/>
            <a:ext cx="0" cy="15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6934200" y="1350610"/>
            <a:ext cx="0" cy="15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828800" y="273594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1C4076"/>
                </a:solidFill>
                <a:latin typeface="Georgia" pitchFamily="18" charset="0"/>
              </a:rPr>
              <a:t>Positive</a:t>
            </a:r>
            <a:endParaRPr lang="en-US" sz="240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33400" y="273594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1C4076"/>
                </a:solidFill>
                <a:latin typeface="Georgia" pitchFamily="18" charset="0"/>
              </a:rPr>
              <a:t>Negative</a:t>
            </a:r>
            <a:endParaRPr lang="en-US" sz="24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1219200" y="3076747"/>
            <a:ext cx="0" cy="3730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57200" y="3360456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PE excluded</a:t>
            </a: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flipV="1">
            <a:off x="2895600" y="2460168"/>
            <a:ext cx="852714" cy="43543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3429000" y="16144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1C4076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 flipH="1">
            <a:off x="1219200" y="2409372"/>
            <a:ext cx="60960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1828800" y="2409372"/>
            <a:ext cx="60960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724400" y="3221209"/>
            <a:ext cx="1676400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1C4076"/>
                </a:solidFill>
                <a:latin typeface="Georgia" pitchFamily="18" charset="0"/>
              </a:rPr>
              <a:t>CTPA: nondiag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819400" y="3221209"/>
            <a:ext cx="17526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1C4076"/>
                </a:solidFill>
                <a:latin typeface="Georgia" pitchFamily="18" charset="0"/>
              </a:rPr>
              <a:t>CTPA: no PE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6629400" y="3221209"/>
            <a:ext cx="220980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1C4076"/>
                </a:solidFill>
                <a:latin typeface="Georgia" pitchFamily="18" charset="0"/>
              </a:rPr>
              <a:t>CTPA: definite PE*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4724400" y="4038600"/>
            <a:ext cx="1752600" cy="10668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1600">
                <a:solidFill>
                  <a:srgbClr val="000099"/>
                </a:solidFill>
                <a:latin typeface="Georgia" pitchFamily="18" charset="0"/>
              </a:rPr>
              <a:t> DUS of 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600">
                <a:solidFill>
                  <a:srgbClr val="000099"/>
                </a:solidFill>
                <a:latin typeface="Georgia" pitchFamily="18" charset="0"/>
              </a:rPr>
              <a:t>prox veins</a:t>
            </a:r>
          </a:p>
          <a:p>
            <a:pPr algn="ctr" eaLnBrk="0" hangingPunct="0">
              <a:buFontTx/>
              <a:buChar char="•"/>
            </a:pPr>
            <a:r>
              <a:rPr lang="en-US" sz="1600">
                <a:solidFill>
                  <a:srgbClr val="000099"/>
                </a:solidFill>
                <a:latin typeface="Georgia" pitchFamily="18" charset="0"/>
              </a:rPr>
              <a:t> repeat CTPA</a:t>
            </a: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>
            <a:off x="5562600" y="3573181"/>
            <a:ext cx="0" cy="4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772400" y="3634867"/>
            <a:ext cx="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7219950" y="3938306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Treat</a:t>
            </a: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2971800" y="3998631"/>
            <a:ext cx="1538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PE</a:t>
            </a:r>
          </a:p>
          <a:p>
            <a:pPr algn="ctr" eaLnBrk="0" hangingPunct="0"/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excluded</a:t>
            </a: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3733800" y="3633506"/>
            <a:ext cx="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>
            <a:off x="5562600" y="2583540"/>
            <a:ext cx="0" cy="609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 flipH="1">
            <a:off x="3810000" y="2583540"/>
            <a:ext cx="1447800" cy="609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6096000" y="2583540"/>
            <a:ext cx="1371600" cy="609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0" y="51330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*At least segmental filling defect and “reasonable” clinical suspicion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09600" y="2071908"/>
            <a:ext cx="2438400" cy="4572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1C4076"/>
                </a:solidFill>
                <a:latin typeface="Georgia" pitchFamily="18" charset="0"/>
              </a:rPr>
              <a:t>D-dimer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1905000" y="1843308"/>
            <a:ext cx="0" cy="228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733800" y="2071908"/>
            <a:ext cx="3505200" cy="6858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10000"/>
              </a:spcBef>
            </a:pPr>
            <a:r>
              <a:rPr lang="en-US" sz="2400">
                <a:solidFill>
                  <a:srgbClr val="1C4076"/>
                </a:solidFill>
                <a:latin typeface="Georgia" pitchFamily="18" charset="0"/>
              </a:rPr>
              <a:t>CTPA</a:t>
            </a: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533900" y="1829021"/>
            <a:ext cx="571500" cy="242887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>
            <a:off x="6324600" y="1843308"/>
            <a:ext cx="495300" cy="228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H="1">
            <a:off x="3048000" y="1843308"/>
            <a:ext cx="1447800" cy="38100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229756" y="758370"/>
            <a:ext cx="4572000" cy="4572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Clinical probability assessment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100942" y="39077"/>
            <a:ext cx="4876800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Suspected PE in an </a:t>
            </a:r>
            <a:r>
              <a:rPr lang="en-US" sz="2400" u="sng" dirty="0">
                <a:solidFill>
                  <a:srgbClr val="1C4076"/>
                </a:solidFill>
                <a:latin typeface="Georgia" pitchFamily="18" charset="0"/>
              </a:rPr>
              <a:t>Outpatient</a:t>
            </a:r>
            <a:endParaRPr lang="en-US" sz="2400" dirty="0">
              <a:solidFill>
                <a:srgbClr val="1C407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3536950" y="1416050"/>
            <a:ext cx="1752600" cy="612775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54771" y="304800"/>
            <a:ext cx="4778872" cy="52322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99"/>
                </a:solidFill>
                <a:latin typeface="Georgia" pitchFamily="18" charset="0"/>
              </a:rPr>
              <a:t>Suspected PE in an </a:t>
            </a:r>
            <a:r>
              <a:rPr lang="en-US" sz="2800" u="sng">
                <a:solidFill>
                  <a:srgbClr val="000099"/>
                </a:solidFill>
                <a:latin typeface="Georgia" pitchFamily="18" charset="0"/>
              </a:rPr>
              <a:t>Inpatient</a:t>
            </a:r>
            <a:endParaRPr lang="en-US" sz="1600" u="sng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05017" y="1441450"/>
            <a:ext cx="13260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Georgia" pitchFamily="18" charset="0"/>
              </a:rPr>
              <a:t>CTPA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58270" y="2632075"/>
            <a:ext cx="2162772" cy="46166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1C4076"/>
                </a:solidFill>
                <a:latin typeface="Georgia" pitchFamily="18" charset="0"/>
              </a:rPr>
              <a:t>No definite PE</a:t>
            </a:r>
            <a:endParaRPr lang="en-US" sz="140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83454" y="2655888"/>
            <a:ext cx="1960793" cy="46166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1C4076"/>
                </a:solidFill>
                <a:latin typeface="Georgia" pitchFamily="18" charset="0"/>
              </a:rPr>
              <a:t>Definite* PE 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2860675" y="2270125"/>
            <a:ext cx="3276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876550" y="2257425"/>
            <a:ext cx="0" cy="3238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6137275" y="2257425"/>
            <a:ext cx="0" cy="3238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4460875" y="2028825"/>
            <a:ext cx="0" cy="2476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854325" y="3117850"/>
            <a:ext cx="7938" cy="6445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338792" y="3717925"/>
            <a:ext cx="1032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Treat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165192" y="3619500"/>
            <a:ext cx="20473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Continue </a:t>
            </a:r>
          </a:p>
          <a:p>
            <a:pPr algn="ctr" eaLnBrk="0" hangingPunct="0"/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prophylaxis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460875" y="831850"/>
            <a:ext cx="0" cy="5524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498600" y="-204787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CA" sz="36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6137275" y="3095625"/>
            <a:ext cx="7938" cy="6318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0" y="50862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*At least segmental filling defect and “reasonable” clinical suspicion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29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www.vasculardisease.org/venousdiseasecoalition/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Investigation of Suspected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DVT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30626" y="1462314"/>
            <a:ext cx="855617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Try to never miss acute </a:t>
            </a:r>
            <a:r>
              <a:rPr lang="en-US" sz="2800" u="sng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PROXIMAL DVT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Some Doppler labs </a:t>
            </a:r>
            <a:r>
              <a:rPr lang="en-US" sz="2800" u="sng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over-call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 DVT (especially calf DVT)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No one knows if / how </a:t>
            </a:r>
            <a:r>
              <a:rPr lang="en-US" sz="2800" u="sng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calf DVT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 should be managed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Be aware of </a:t>
            </a:r>
            <a:r>
              <a:rPr lang="en-US" sz="2800" u="sng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CLINICAL-IMAGING DISCORDANCE 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(the clinical features don’t fit with the imaging results)</a:t>
            </a:r>
            <a:endParaRPr lang="en-US" sz="2800" dirty="0">
              <a:solidFill>
                <a:srgbClr val="B42025"/>
              </a:solidFill>
              <a:latin typeface="Georgia" pitchFamily="18" charset="0"/>
              <a:ea typeface="ＭＳ Ｐゴシック" pitchFamily="-5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Clinical Predictive Model for DVT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228600" y="5213031"/>
            <a:ext cx="9556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Wells - Lancet 1997;350:1795</a:t>
            </a:r>
          </a:p>
        </p:txBody>
      </p:sp>
      <p:graphicFrame>
        <p:nvGraphicFramePr>
          <p:cNvPr id="18" name="Object 3"/>
          <p:cNvGraphicFramePr>
            <a:graphicFrameLocks noGrp="1" noChangeAspect="1"/>
          </p:cNvGraphicFramePr>
          <p:nvPr/>
        </p:nvGraphicFramePr>
        <p:xfrm>
          <a:off x="5181600" y="1752600"/>
          <a:ext cx="3729038" cy="3456999"/>
        </p:xfrm>
        <a:graphic>
          <a:graphicData uri="http://schemas.openxmlformats.org/presentationml/2006/ole">
            <p:oleObj spid="_x0000_s50178" name="Worksheet" r:id="rId4" imgW="3790849" imgH="4105343" progId="Excel.Sheet.8">
              <p:embed/>
            </p:oleObj>
          </a:graphicData>
        </a:graphic>
      </p:graphicFrame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-172479" y="4862286"/>
            <a:ext cx="5335935" cy="40711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225425" marR="0" lvl="0" indent="3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08150" algn="l"/>
                <a:tab pos="31480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effectLst/>
                <a:uLnTx/>
                <a:uFillTx/>
                <a:latin typeface="Georgia" pitchFamily="18" charset="0"/>
              </a:rPr>
              <a:t>Low  = </a:t>
            </a: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effectLst/>
                <a:uLnTx/>
                <a:uFillTx/>
                <a:latin typeface="Georgia" pitchFamily="18" charset="0"/>
              </a:rPr>
              <a:t>&lt;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effectLst/>
                <a:uLnTx/>
                <a:uFillTx/>
                <a:latin typeface="Georgia" pitchFamily="18" charset="0"/>
              </a:rPr>
              <a:t> 0	Mod = 1-2	High = </a:t>
            </a: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effectLst/>
                <a:uLnTx/>
                <a:uFillTx/>
                <a:latin typeface="Georgia" pitchFamily="18" charset="0"/>
              </a:rPr>
              <a:t>&gt;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effectLst/>
                <a:uLnTx/>
                <a:uFillTx/>
                <a:latin typeface="Georgia" pitchFamily="18" charset="0"/>
              </a:rPr>
              <a:t> 3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52400" y="1675924"/>
            <a:ext cx="5105400" cy="320087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tabLst>
                <a:tab pos="4687888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Active cancer </a:t>
            </a:r>
            <a:r>
              <a:rPr lang="en-US" u="sng" dirty="0">
                <a:solidFill>
                  <a:srgbClr val="B42025"/>
                </a:solidFill>
                <a:latin typeface="Georgia" pitchFamily="18" charset="0"/>
              </a:rPr>
              <a:t>&lt;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6 </a:t>
            </a:r>
            <a:r>
              <a:rPr lang="en-US" dirty="0" err="1">
                <a:solidFill>
                  <a:srgbClr val="B42025"/>
                </a:solidFill>
                <a:latin typeface="Georgia" pitchFamily="18" charset="0"/>
              </a:rPr>
              <a:t>mos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	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1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  <a:tabLst>
                <a:tab pos="4687888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Paralysis, paresis, recent plaster cast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	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1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  <a:tabLst>
                <a:tab pos="4687888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Bedridden &gt; 3 d or major surgery &lt; 1 mo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	1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  <a:tabLst>
                <a:tab pos="4687888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Localized tenderness along deep vein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	1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  <a:tabLst>
                <a:tab pos="4687888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Entire leg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swollen               	1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  <a:tabLst>
                <a:tab pos="4687888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Calf swelling 3 cm &gt; asymptomatic side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	1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  <a:tabLst>
                <a:tab pos="4687888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Pitting edema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symptomatic leg	1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  <a:tabLst>
                <a:tab pos="4687888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Collateral superficial veins 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	1</a:t>
            </a:r>
            <a:endParaRPr lang="en-US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  <a:tabLst>
                <a:tab pos="4572000" algn="l"/>
              </a:tabLst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Alternative diagnosis &gt; likely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     	-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D-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d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imer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in Suspected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16112" y="1447800"/>
            <a:ext cx="8556174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682625" lvl="1" indent="-225425">
              <a:spcBef>
                <a:spcPts val="12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D-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dimers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 are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degradation products resulting from the action of 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plasmin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on fibrin</a:t>
            </a:r>
          </a:p>
          <a:p>
            <a:pPr marL="682625" lvl="1" indent="-225425">
              <a:spcBef>
                <a:spcPts val="12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The presence of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D-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dimer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indicates initiation of blood clotting but many conditions other than DVT give a positive D-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Dimer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test result</a:t>
            </a:r>
          </a:p>
          <a:p>
            <a:pPr marL="682625" lvl="1" indent="-225425">
              <a:spcBef>
                <a:spcPts val="12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Therefore, a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positive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D-</a:t>
            </a:r>
            <a:r>
              <a:rPr lang="en-US" sz="2400" b="1" dirty="0" err="1" smtClean="0">
                <a:solidFill>
                  <a:srgbClr val="B42025"/>
                </a:solidFill>
                <a:latin typeface="Georgia" pitchFamily="18" charset="0"/>
              </a:rPr>
              <a:t>dimer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does NOT rule in DVT, but a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negative D-</a:t>
            </a:r>
            <a:r>
              <a:rPr lang="en-US" sz="2400" b="1" dirty="0" err="1" smtClean="0">
                <a:solidFill>
                  <a:srgbClr val="B42025"/>
                </a:solidFill>
                <a:latin typeface="Georgia" pitchFamily="18" charset="0"/>
              </a:rPr>
              <a:t>dimer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can help exclude the diagnosis</a:t>
            </a:r>
          </a:p>
          <a:p>
            <a:pPr marL="682625" lvl="1" indent="-225425">
              <a:spcBef>
                <a:spcPts val="12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D-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dimer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may be useful in outpatients with low pre-test probability for VTE as part of a formal algorithm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srgbClr val="B42025"/>
              </a:solidFill>
              <a:latin typeface="Georgia" pitchFamily="18" charset="0"/>
              <a:ea typeface="ＭＳ Ｐゴシック" pitchFamily="-5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334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Compression Doppler Ultrasound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IMG10003"/>
          <p:cNvPicPr>
            <a:picLocks noChangeAspect="1" noChangeArrowheads="1"/>
          </p:cNvPicPr>
          <p:nvPr/>
        </p:nvPicPr>
        <p:blipFill>
          <a:blip r:embed="rId3" cstate="print">
            <a:lum bright="36000" contrast="62000"/>
          </a:blip>
          <a:srcRect l="893" t="12842" r="893" b="16405"/>
          <a:stretch>
            <a:fillRect/>
          </a:stretch>
        </p:blipFill>
        <p:spPr bwMode="auto">
          <a:xfrm>
            <a:off x="838200" y="1066800"/>
            <a:ext cx="7460964" cy="426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334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Compression Doppler Ultrasound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IMG10004"/>
          <p:cNvPicPr>
            <a:picLocks noChangeAspect="1" noChangeArrowheads="1"/>
          </p:cNvPicPr>
          <p:nvPr/>
        </p:nvPicPr>
        <p:blipFill>
          <a:blip r:embed="rId3" cstate="print">
            <a:lum bright="34000" contrast="36000"/>
          </a:blip>
          <a:srcRect t="18748" r="6250" b="10545"/>
          <a:stretch>
            <a:fillRect/>
          </a:stretch>
        </p:blipFill>
        <p:spPr bwMode="auto">
          <a:xfrm>
            <a:off x="700314" y="1014212"/>
            <a:ext cx="7729537" cy="401909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43000" y="5024735"/>
            <a:ext cx="7696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Without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Compression                 With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2530475" y="1066800"/>
            <a:ext cx="3251200" cy="7620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82932" y="205991"/>
            <a:ext cx="2263761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Suspected DVT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81375" y="1050925"/>
            <a:ext cx="22573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Doppler</a:t>
            </a:r>
          </a:p>
          <a:p>
            <a:pPr algn="ctr" eaLnBrk="0" hangingPunct="0"/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Ultrasound (DUS)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9665" y="2184400"/>
            <a:ext cx="232146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DUS demonstrates</a:t>
            </a:r>
          </a:p>
          <a:p>
            <a:pPr algn="ctr" eaLnBrk="0" hangingPunct="0"/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DVT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60487" y="3581400"/>
            <a:ext cx="1032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Treat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6213475" y="2673350"/>
            <a:ext cx="0" cy="1714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1954212" y="2971800"/>
            <a:ext cx="0" cy="685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181475" y="1809750"/>
            <a:ext cx="0" cy="1714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1997075" y="1981200"/>
            <a:ext cx="4216400" cy="63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6213475" y="1981200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2005012" y="1981200"/>
            <a:ext cx="0" cy="2222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91000" y="685800"/>
            <a:ext cx="15875" cy="4000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5705475" y="4610100"/>
            <a:ext cx="2844800" cy="7239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197475" y="2193925"/>
            <a:ext cx="1726755" cy="40011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DUS negative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153379" y="3124200"/>
            <a:ext cx="214033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99"/>
                </a:solidFill>
                <a:latin typeface="Georgia" pitchFamily="18" charset="0"/>
              </a:rPr>
              <a:t>Low clinical </a:t>
            </a:r>
            <a:r>
              <a:rPr lang="en-US" sz="2000" dirty="0" err="1">
                <a:solidFill>
                  <a:srgbClr val="000099"/>
                </a:solidFill>
                <a:latin typeface="Georgia" pitchFamily="18" charset="0"/>
              </a:rPr>
              <a:t>prob</a:t>
            </a:r>
            <a:endParaRPr lang="en-US" sz="2000" dirty="0">
              <a:solidFill>
                <a:srgbClr val="000099"/>
              </a:solidFill>
              <a:latin typeface="Georgia" pitchFamily="18" charset="0"/>
            </a:endParaRPr>
          </a:p>
          <a:p>
            <a:pPr algn="ctr" eaLnBrk="0" hangingPunct="0"/>
            <a:r>
              <a:rPr lang="en-US" sz="2000" dirty="0">
                <a:solidFill>
                  <a:srgbClr val="000099"/>
                </a:solidFill>
                <a:latin typeface="Georgia" pitchFamily="18" charset="0"/>
              </a:rPr>
              <a:t>or alternative </a:t>
            </a:r>
          </a:p>
          <a:p>
            <a:pPr algn="ctr" eaLnBrk="0" hangingPunct="0"/>
            <a:r>
              <a:rPr lang="en-US" sz="2000" dirty="0" err="1">
                <a:solidFill>
                  <a:srgbClr val="000099"/>
                </a:solidFill>
                <a:latin typeface="Georgia" pitchFamily="18" charset="0"/>
              </a:rPr>
              <a:t>Dx</a:t>
            </a:r>
            <a:r>
              <a:rPr lang="en-US" sz="2000" dirty="0">
                <a:solidFill>
                  <a:srgbClr val="000099"/>
                </a:solidFill>
                <a:latin typeface="Georgia" pitchFamily="18" charset="0"/>
              </a:rPr>
              <a:t> reasonable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5949950" y="3127375"/>
            <a:ext cx="2235200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DVT suspicion</a:t>
            </a:r>
          </a:p>
          <a:p>
            <a:pPr algn="ctr" eaLnBrk="0" hangingPunct="0"/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remains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749675" y="4672013"/>
            <a:ext cx="909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Stop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6363690" y="4632325"/>
            <a:ext cx="15680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Repeat DUS</a:t>
            </a:r>
          </a:p>
          <a:p>
            <a:pPr algn="ctr" eaLnBrk="0" hangingPunct="0"/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in 5-7 days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4197350" y="4191000"/>
            <a:ext cx="0" cy="5143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H="1">
            <a:off x="7102475" y="3962400"/>
            <a:ext cx="0" cy="6096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4121150" y="2819400"/>
            <a:ext cx="0" cy="3238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7102475" y="2819400"/>
            <a:ext cx="0" cy="3238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6035675" y="2819400"/>
            <a:ext cx="10668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4130675" y="2819400"/>
            <a:ext cx="2057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643742" y="94344"/>
            <a:ext cx="52578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Suspected DVT in an </a:t>
            </a:r>
            <a:r>
              <a:rPr lang="en-US" sz="2400" u="sng" dirty="0">
                <a:solidFill>
                  <a:srgbClr val="000099"/>
                </a:solidFill>
                <a:latin typeface="Georgia" pitchFamily="18" charset="0"/>
              </a:rPr>
              <a:t>Outpatient</a:t>
            </a:r>
            <a:endParaRPr lang="en-US" sz="2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4267200" y="551544"/>
            <a:ext cx="0" cy="304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1981200" y="856344"/>
            <a:ext cx="4572000" cy="4572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rgbClr val="000099"/>
                </a:solidFill>
                <a:latin typeface="Georgia" pitchFamily="18" charset="0"/>
              </a:rPr>
              <a:t>Clinical probability assessment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447800" y="1477612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Low</a:t>
            </a:r>
            <a:endParaRPr lang="en-US" sz="2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5105400" y="1477612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Georgia" pitchFamily="18" charset="0"/>
              </a:rPr>
              <a:t>Moderate-High</a:t>
            </a:r>
            <a:endParaRPr lang="en-US" sz="2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057400" y="1465944"/>
            <a:ext cx="4343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V="1">
            <a:off x="2057400" y="1465944"/>
            <a:ext cx="0" cy="15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 flipV="1">
            <a:off x="6400800" y="1465944"/>
            <a:ext cx="0" cy="15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>
            <a:off x="2057400" y="1770744"/>
            <a:ext cx="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>
            <a:off x="6400800" y="1770744"/>
            <a:ext cx="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133600" y="27432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Georgia" pitchFamily="18" charset="0"/>
              </a:rPr>
              <a:t>Positive</a:t>
            </a:r>
            <a:endParaRPr lang="en-US" sz="240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838200" y="27432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Georgia" pitchFamily="18" charset="0"/>
              </a:rPr>
              <a:t>Negative</a:t>
            </a:r>
            <a:endParaRPr lang="en-US" sz="240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>
            <a:off x="1447800" y="3029856"/>
            <a:ext cx="0" cy="37306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685800" y="3379106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DVT</a:t>
            </a:r>
          </a:p>
          <a:p>
            <a:pPr algn="ctr" eaLnBrk="0" hangingPunct="0"/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excluded</a:t>
            </a:r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 flipV="1">
            <a:off x="3247572" y="2514600"/>
            <a:ext cx="137160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 flipH="1">
            <a:off x="1447800" y="2438400"/>
            <a:ext cx="60960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2057400" y="2438400"/>
            <a:ext cx="60960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267200" y="3258456"/>
            <a:ext cx="1752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99"/>
                </a:solidFill>
                <a:latin typeface="Georgia" pitchFamily="18" charset="0"/>
              </a:rPr>
              <a:t>Positive</a:t>
            </a: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6400800" y="3182256"/>
            <a:ext cx="2057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99"/>
                </a:solidFill>
                <a:latin typeface="Georgia" pitchFamily="18" charset="0"/>
              </a:rPr>
              <a:t>Negative</a:t>
            </a:r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7315200" y="3639456"/>
            <a:ext cx="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4619172" y="4020456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Treat</a:t>
            </a:r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>
            <a:off x="5105400" y="3623581"/>
            <a:ext cx="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1" name="Line 26"/>
          <p:cNvSpPr>
            <a:spLocks noChangeShapeType="1"/>
          </p:cNvSpPr>
          <p:nvPr/>
        </p:nvSpPr>
        <p:spPr bwMode="auto">
          <a:xfrm flipH="1">
            <a:off x="5105400" y="2667000"/>
            <a:ext cx="762000" cy="533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2" name="Line 27"/>
          <p:cNvSpPr>
            <a:spLocks noChangeShapeType="1"/>
          </p:cNvSpPr>
          <p:nvPr/>
        </p:nvSpPr>
        <p:spPr bwMode="auto">
          <a:xfrm>
            <a:off x="6781800" y="2623458"/>
            <a:ext cx="609600" cy="533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4267200" y="1313544"/>
            <a:ext cx="0" cy="15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4" name="Oval 29"/>
          <p:cNvSpPr>
            <a:spLocks noChangeArrowheads="1"/>
          </p:cNvSpPr>
          <p:nvPr/>
        </p:nvSpPr>
        <p:spPr bwMode="auto">
          <a:xfrm>
            <a:off x="6019800" y="4020456"/>
            <a:ext cx="2590800" cy="13716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stop</a:t>
            </a:r>
          </a:p>
          <a:p>
            <a:pPr algn="ctr" eaLnBrk="0" hangingPunct="0">
              <a:spcBef>
                <a:spcPct val="10000"/>
              </a:spcBef>
              <a:buFontTx/>
              <a:buChar char="•"/>
            </a:pPr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 repeat DUS 5-7 d</a:t>
            </a:r>
          </a:p>
          <a:p>
            <a:pPr algn="ctr" eaLnBrk="0" hangingPunct="0">
              <a:spcBef>
                <a:spcPct val="10000"/>
              </a:spcBef>
              <a:buClr>
                <a:srgbClr val="000099"/>
              </a:buClr>
              <a:buFontTx/>
              <a:buChar char="•"/>
            </a:pPr>
            <a:r>
              <a:rPr lang="en-US" sz="2000">
                <a:solidFill>
                  <a:srgbClr val="000099"/>
                </a:solidFill>
                <a:latin typeface="Georgia" pitchFamily="18" charset="0"/>
              </a:rPr>
              <a:t> use D-dimer </a:t>
            </a:r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>
            <a:off x="838200" y="2151744"/>
            <a:ext cx="2438400" cy="4572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0099"/>
                </a:solidFill>
                <a:latin typeface="Georgia" pitchFamily="18" charset="0"/>
              </a:rPr>
              <a:t>D-dimer</a:t>
            </a:r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4648200" y="2151744"/>
            <a:ext cx="3505200" cy="6858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10000"/>
              </a:spcBef>
            </a:pPr>
            <a:r>
              <a:rPr lang="en-US" sz="2400">
                <a:solidFill>
                  <a:srgbClr val="000099"/>
                </a:solidFill>
                <a:latin typeface="Georgia" pitchFamily="18" charset="0"/>
              </a:rPr>
              <a:t>Proximal 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579</Words>
  <Application>Microsoft Office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Microsoft Office Excel 97-2003 Worksheet</vt:lpstr>
      <vt:lpstr>Slide 1</vt:lpstr>
      <vt:lpstr>Investigation of Suspected DVT </vt:lpstr>
      <vt:lpstr>Investigation of Suspected DVT </vt:lpstr>
      <vt:lpstr>Clinical Predictive Model for DVT </vt:lpstr>
      <vt:lpstr>D-dimer in Suspected VTE </vt:lpstr>
      <vt:lpstr>Compression Doppler Ultrasound </vt:lpstr>
      <vt:lpstr>Compression Doppler Ultrasound </vt:lpstr>
      <vt:lpstr>Slide 8</vt:lpstr>
      <vt:lpstr>Slide 9</vt:lpstr>
      <vt:lpstr>Slide 10</vt:lpstr>
      <vt:lpstr>CT Can Diagnose Proximal DVT </vt:lpstr>
      <vt:lpstr>Investigation of Suspected PE </vt:lpstr>
      <vt:lpstr>Wells Clinical Predictive Model for PE </vt:lpstr>
      <vt:lpstr>Revised Geneva Score for PE Assessment </vt:lpstr>
      <vt:lpstr>Highly Abnormal Perfusion Scan </vt:lpstr>
      <vt:lpstr>CT Pulmonary Angiogram </vt:lpstr>
      <vt:lpstr>Slide 17</vt:lpstr>
      <vt:lpstr>Slide 18</vt:lpstr>
      <vt:lpstr>Subsegmental “Something” Is it PE?  Is it important? 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Ferrell</dc:creator>
  <cp:lastModifiedBy>Rebecca Ferrell</cp:lastModifiedBy>
  <cp:revision>76</cp:revision>
  <dcterms:created xsi:type="dcterms:W3CDTF">2012-05-10T18:03:51Z</dcterms:created>
  <dcterms:modified xsi:type="dcterms:W3CDTF">2012-05-17T03:37:35Z</dcterms:modified>
</cp:coreProperties>
</file>