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56" r:id="rId3"/>
    <p:sldId id="309" r:id="rId4"/>
    <p:sldId id="310" r:id="rId5"/>
    <p:sldId id="311" r:id="rId6"/>
    <p:sldId id="291" r:id="rId7"/>
    <p:sldId id="313" r:id="rId8"/>
    <p:sldId id="314" r:id="rId9"/>
    <p:sldId id="315" r:id="rId10"/>
    <p:sldId id="316" r:id="rId11"/>
    <p:sldId id="317" r:id="rId12"/>
    <p:sldId id="312" r:id="rId13"/>
    <p:sldId id="318" r:id="rId14"/>
    <p:sldId id="319" r:id="rId15"/>
    <p:sldId id="292" r:id="rId16"/>
    <p:sldId id="320" r:id="rId17"/>
    <p:sldId id="321" r:id="rId18"/>
    <p:sldId id="322" r:id="rId19"/>
    <p:sldId id="323" r:id="rId20"/>
    <p:sldId id="324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076"/>
    <a:srgbClr val="B42025"/>
    <a:srgbClr val="FECF57"/>
    <a:srgbClr val="000000"/>
    <a:srgbClr val="3F5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9409-33DE-4177-82BA-9516057A121F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101-8A86-4ECF-B0FA-EA9FC9027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76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Chapter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Six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6891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Acute Management of VTE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94344"/>
            <a:ext cx="9144000" cy="2971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Heparin-Induced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Thrombocytopenia (HIT)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16112" y="1476828"/>
            <a:ext cx="8556174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682625" lvl="1" indent="-225425">
              <a:spcBef>
                <a:spcPts val="24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Occurs in 1-5% of patients given therapeutic heparin for more than 5 days (less common with LMWH)</a:t>
            </a:r>
          </a:p>
          <a:p>
            <a:pPr marL="682625" lvl="1" indent="-225425">
              <a:spcBef>
                <a:spcPts val="24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HIT leads to venous and/or arterial thrombosis in approximately 50% of patients as well as amputations and deaths</a:t>
            </a:r>
          </a:p>
          <a:p>
            <a:pPr marL="682625" lvl="1" indent="-225425">
              <a:spcBef>
                <a:spcPts val="24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Is the most </a:t>
            </a:r>
            <a:r>
              <a:rPr lang="en-US" sz="2600" dirty="0" err="1" smtClean="0">
                <a:solidFill>
                  <a:srgbClr val="B42025"/>
                </a:solidFill>
                <a:latin typeface="Georgia" pitchFamily="18" charset="0"/>
              </a:rPr>
              <a:t>hypercoagulable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 state known</a:t>
            </a:r>
          </a:p>
          <a:p>
            <a:pPr marL="1139825" lvl="2" indent="-225425" eaLnBrk="0" hangingPunct="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endParaRPr lang="en-US" sz="26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94344"/>
            <a:ext cx="9144000" cy="2971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Management of Heparin-Induced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Thrombocytopenia (HIT)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-228600" y="1476828"/>
            <a:ext cx="855617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1009650" lvl="1" indent="-320675">
              <a:spcBef>
                <a:spcPts val="1800"/>
              </a:spcBef>
              <a:buClr>
                <a:srgbClr val="B42025"/>
              </a:buClr>
              <a:buFontTx/>
              <a:buAutoNum type="arabicPeriod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Stop heparin (and LMWH) in all forms</a:t>
            </a:r>
          </a:p>
          <a:p>
            <a:pPr marL="1009650" lvl="1" indent="-320675">
              <a:spcBef>
                <a:spcPts val="1800"/>
              </a:spcBef>
              <a:buClr>
                <a:srgbClr val="B42025"/>
              </a:buClr>
              <a:buFontTx/>
              <a:buAutoNum type="arabicPeriod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 Start a HIT-safe alternative anticoagulant  </a:t>
            </a:r>
          </a:p>
          <a:p>
            <a:pPr marL="1409700" lvl="2" indent="-320675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err="1" smtClean="0">
                <a:solidFill>
                  <a:srgbClr val="B42025"/>
                </a:solidFill>
                <a:latin typeface="Georgia" pitchFamily="18" charset="0"/>
              </a:rPr>
              <a:t>Argatroban</a:t>
            </a:r>
            <a:endParaRPr lang="en-US" sz="26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409700" lvl="2" indent="-320675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err="1" smtClean="0">
                <a:solidFill>
                  <a:srgbClr val="B42025"/>
                </a:solidFill>
                <a:latin typeface="Georgia" pitchFamily="18" charset="0"/>
              </a:rPr>
              <a:t>Bivalirudin</a:t>
            </a:r>
            <a:endParaRPr lang="en-US" sz="26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409700" lvl="2" indent="-320675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err="1" smtClean="0">
                <a:solidFill>
                  <a:srgbClr val="B42025"/>
                </a:solidFill>
                <a:latin typeface="Georgia" pitchFamily="18" charset="0"/>
              </a:rPr>
              <a:t>Lepirudin</a:t>
            </a:r>
            <a:endParaRPr lang="en-US" sz="26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409700" lvl="2" indent="-320675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err="1" smtClean="0">
                <a:solidFill>
                  <a:srgbClr val="B42025"/>
                </a:solidFill>
                <a:latin typeface="Georgia" pitchFamily="18" charset="0"/>
              </a:rPr>
              <a:t>Fondaparinux</a:t>
            </a:r>
            <a:endParaRPr lang="en-US" sz="26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009650" lvl="1" indent="-320675">
              <a:spcBef>
                <a:spcPts val="1800"/>
              </a:spcBef>
              <a:buClr>
                <a:srgbClr val="B42025"/>
              </a:buClr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3. Confirm the diagnosis</a:t>
            </a:r>
            <a:endParaRPr lang="en-US" sz="26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Initial Treatment of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16112" y="1476828"/>
            <a:ext cx="855617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682625" lvl="1" indent="-22542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Start </a:t>
            </a:r>
            <a:r>
              <a:rPr lang="en-US" sz="2800" b="1" dirty="0" err="1" smtClean="0">
                <a:solidFill>
                  <a:srgbClr val="B42025"/>
                </a:solidFill>
                <a:latin typeface="Georgia" pitchFamily="18" charset="0"/>
              </a:rPr>
              <a:t>warfarin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on the same day as LMWH or heparin (if </a:t>
            </a:r>
            <a:r>
              <a:rPr lang="en-US" sz="2800" dirty="0" err="1" smtClean="0">
                <a:solidFill>
                  <a:srgbClr val="B42025"/>
                </a:solidFill>
                <a:latin typeface="Georgia" pitchFamily="18" charset="0"/>
              </a:rPr>
              <a:t>warfarin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is an appropriate option) </a:t>
            </a:r>
          </a:p>
          <a:p>
            <a:pPr marL="682625" lvl="1" indent="-22542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Continue LMWH </a:t>
            </a: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</a:rPr>
              <a:t>at least 5 days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800" u="sng" dirty="0" smtClean="0">
                <a:solidFill>
                  <a:srgbClr val="B42025"/>
                </a:solidFill>
                <a:latin typeface="Georgia" pitchFamily="18" charset="0"/>
              </a:rPr>
              <a:t>and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until </a:t>
            </a: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</a:rPr>
              <a:t>INR </a:t>
            </a:r>
            <a:r>
              <a:rPr lang="en-US" sz="2800" b="1" u="sng" dirty="0" smtClean="0">
                <a:solidFill>
                  <a:srgbClr val="B42025"/>
                </a:solidFill>
                <a:latin typeface="Georgia" pitchFamily="18" charset="0"/>
              </a:rPr>
              <a:t>&gt;</a:t>
            </a: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</a:rPr>
              <a:t>2.0 for 2 days</a:t>
            </a:r>
          </a:p>
          <a:p>
            <a:pPr marL="682625" lvl="1" indent="-22542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</a:rPr>
              <a:t>Early mobilization 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is very important</a:t>
            </a: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</a:rPr>
              <a:t>  </a:t>
            </a:r>
            <a:endParaRPr lang="en-US" sz="28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139825" lvl="2" indent="-225425" eaLnBrk="0" hangingPunct="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endParaRPr lang="en-US" sz="26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76942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Admission Criteria for Acute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7696200" cy="178510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-59" charset="2"/>
              <a:buNone/>
            </a:pPr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DVT: 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(few need to be admitted*)</a:t>
            </a:r>
            <a:endParaRPr lang="en-US" sz="2200" b="1" dirty="0">
              <a:solidFill>
                <a:srgbClr val="1C4076"/>
              </a:solidFill>
              <a:latin typeface="Georgia" pitchFamily="18" charset="0"/>
            </a:endParaRPr>
          </a:p>
          <a:p>
            <a:pPr marL="682625" lvl="1" indent="-225425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Very high bleeding risk </a:t>
            </a:r>
          </a:p>
          <a:p>
            <a:pPr marL="682625" lvl="1" indent="-225425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Severe renal dysfunction</a:t>
            </a:r>
          </a:p>
          <a:p>
            <a:pPr marL="682625" lvl="1" indent="-225425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Patients with extensive </a:t>
            </a: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iliofemoral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DVT who are considered for catheter </a:t>
            </a: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thrombolysis</a:t>
            </a:r>
            <a:endParaRPr lang="en-US" sz="22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" y="2895600"/>
            <a:ext cx="7696200" cy="212365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-59" charset="2"/>
              <a:buNone/>
            </a:pPr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PE: 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(many can be treated as outpatients*)</a:t>
            </a:r>
          </a:p>
          <a:p>
            <a:pPr marL="800100" lvl="1" indent="-342900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Hemodynamically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unstable</a:t>
            </a:r>
          </a:p>
          <a:p>
            <a:pPr marL="800100" lvl="1" indent="-342900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Requires O</a:t>
            </a:r>
            <a:r>
              <a:rPr lang="en-US" sz="2200" baseline="-25000" dirty="0">
                <a:solidFill>
                  <a:srgbClr val="B42025"/>
                </a:solidFill>
                <a:latin typeface="Georgia" pitchFamily="18" charset="0"/>
              </a:rPr>
              <a:t>2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or </a:t>
            </a: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parenteral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narcotics</a:t>
            </a:r>
          </a:p>
          <a:p>
            <a:pPr marL="800100" lvl="1" indent="-342900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Very high bleeding risk </a:t>
            </a:r>
          </a:p>
          <a:p>
            <a:pPr marL="800100" lvl="1" indent="-342900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Severe renal dysfunction</a:t>
            </a:r>
          </a:p>
          <a:p>
            <a:pPr marL="800100" lvl="1" indent="-342900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Massive PE requiring catheter </a:t>
            </a:r>
            <a:r>
              <a:rPr lang="en-US" sz="2200" dirty="0" err="1">
                <a:solidFill>
                  <a:srgbClr val="B42025"/>
                </a:solidFill>
                <a:latin typeface="Georgia" pitchFamily="18" charset="0"/>
              </a:rPr>
              <a:t>thrombolysis</a:t>
            </a:r>
            <a:endParaRPr lang="en-US" sz="22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0" y="51054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B42025"/>
                </a:solidFill>
                <a:latin typeface="Georgia" pitchFamily="18" charset="0"/>
              </a:rPr>
              <a:t>*if outpatient low molecular weight heparin can be arranged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837483"/>
            <a:ext cx="9144000" cy="101758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Mortality:</a:t>
            </a:r>
          </a:p>
          <a:p>
            <a:pPr eaLnBrk="0" hangingPunct="0">
              <a:spcBef>
                <a:spcPct val="50000"/>
              </a:spcBef>
              <a:tabLst>
                <a:tab pos="793750" algn="l"/>
                <a:tab pos="2803525" algn="l"/>
                <a:tab pos="5141913" algn="l"/>
                <a:tab pos="7315200" algn="l"/>
              </a:tabLst>
            </a:pP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</a:rPr>
              <a:t>	70-95%	20-50%	5-10%	</a:t>
            </a:r>
            <a:r>
              <a:rPr lang="en-US" sz="2400" u="sng" dirty="0" smtClean="0">
                <a:solidFill>
                  <a:srgbClr val="1C4076"/>
                </a:solidFill>
                <a:latin typeface="Georgia" pitchFamily="18" charset="0"/>
              </a:rPr>
              <a:t>&lt;</a:t>
            </a: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3%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4813" y="76200"/>
            <a:ext cx="8551030" cy="4118346"/>
            <a:chOff x="203200" y="228600"/>
            <a:chExt cx="8805863" cy="4300470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203200" y="1858963"/>
              <a:ext cx="2100263" cy="86774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Cardiac arrest</a:t>
              </a: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370138" y="1858963"/>
              <a:ext cx="2100261" cy="86774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Clinical </a:t>
              </a:r>
            </a:p>
            <a:p>
              <a:pPr algn="ctr" eaLnBrk="0" hangingPunct="0"/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massive PE</a:t>
              </a:r>
              <a:endParaRPr lang="en-US" sz="2200" dirty="0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538663" y="1858963"/>
              <a:ext cx="2301875" cy="86774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 err="1">
                  <a:solidFill>
                    <a:srgbClr val="1C4076"/>
                  </a:solidFill>
                  <a:latin typeface="Georgia" pitchFamily="18" charset="0"/>
                </a:rPr>
                <a:t>Submassive</a:t>
              </a: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   PE</a:t>
              </a:r>
              <a:endParaRPr lang="en-US" sz="2200" dirty="0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6908800" y="1858963"/>
              <a:ext cx="2100263" cy="86774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All the rest</a:t>
              </a:r>
            </a:p>
            <a:p>
              <a:pPr algn="ctr" eaLnBrk="0" hangingPunct="0"/>
              <a:endParaRPr lang="en-US" sz="2400" dirty="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506663" y="2697163"/>
              <a:ext cx="2098675" cy="11087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extensive PE</a:t>
              </a:r>
            </a:p>
            <a:p>
              <a:pPr eaLnBrk="0" hangingPunct="0"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hypotension</a:t>
              </a:r>
            </a:p>
            <a:p>
              <a:pPr eaLnBrk="0" hangingPunct="0"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overt RHF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673600" y="2697163"/>
              <a:ext cx="2303463" cy="18319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extensive PE</a:t>
              </a:r>
            </a:p>
            <a:p>
              <a:pPr eaLnBrk="0" hangingPunct="0"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no hypotension</a:t>
              </a:r>
            </a:p>
            <a:p>
              <a:pPr eaLnBrk="0" hangingPunct="0"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 or overt RHF</a:t>
              </a:r>
            </a:p>
            <a:p>
              <a:pPr eaLnBrk="0" hangingPunct="0"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RVD on echo</a:t>
              </a:r>
            </a:p>
            <a:p>
              <a:pPr eaLnBrk="0" hangingPunct="0"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dirty="0">
                  <a:solidFill>
                    <a:srgbClr val="B42025"/>
                  </a:solidFill>
                  <a:latin typeface="Georgia" pitchFamily="18" charset="0"/>
                  <a:sym typeface="Symbol" pitchFamily="-59" charset="2"/>
                </a:rPr>
                <a:t> </a:t>
              </a:r>
              <a:r>
                <a:rPr lang="en-US" dirty="0" err="1">
                  <a:solidFill>
                    <a:srgbClr val="B42025"/>
                  </a:solidFill>
                  <a:latin typeface="Georgia" pitchFamily="18" charset="0"/>
                  <a:sym typeface="Symbol" pitchFamily="-59" charset="2"/>
                </a:rPr>
                <a:t>Tp</a:t>
              </a:r>
              <a:r>
                <a:rPr lang="en-US" dirty="0">
                  <a:solidFill>
                    <a:srgbClr val="B42025"/>
                  </a:solidFill>
                  <a:latin typeface="Georgia" pitchFamily="18" charset="0"/>
                  <a:sym typeface="Symbol" pitchFamily="-59" charset="2"/>
                </a:rPr>
                <a:t>, BNP</a:t>
              </a:r>
              <a:endParaRPr lang="en-US" dirty="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828800" y="1066800"/>
              <a:ext cx="836613" cy="4499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~5%</a:t>
              </a: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1287463" y="760413"/>
              <a:ext cx="3182937" cy="10985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4470400" y="760413"/>
              <a:ext cx="3386138" cy="10985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3386138" y="760413"/>
              <a:ext cx="1084262" cy="10985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4470400" y="760413"/>
              <a:ext cx="1150938" cy="1098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3227388" y="1066800"/>
              <a:ext cx="836612" cy="4499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~5%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4987925" y="1066800"/>
              <a:ext cx="1039813" cy="4499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~30%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6478588" y="1066800"/>
              <a:ext cx="1039812" cy="4499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~60%</a:t>
              </a: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209925" y="228600"/>
              <a:ext cx="2505075" cy="5463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dirty="0">
                  <a:solidFill>
                    <a:srgbClr val="1C4076"/>
                  </a:solidFill>
                  <a:latin typeface="Georgia" pitchFamily="18" charset="0"/>
                </a:rPr>
                <a:t>Acute PE</a:t>
              </a:r>
            </a:p>
          </p:txBody>
        </p:sp>
      </p:grp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0" y="492397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B42025"/>
                </a:solidFill>
                <a:latin typeface="Georgia" pitchFamily="18" charset="0"/>
              </a:rPr>
              <a:t>BNP = brain </a:t>
            </a:r>
            <a:r>
              <a:rPr lang="en-US" sz="1600" dirty="0" err="1">
                <a:solidFill>
                  <a:srgbClr val="B42025"/>
                </a:solidFill>
                <a:latin typeface="Georgia" pitchFamily="18" charset="0"/>
              </a:rPr>
              <a:t>natruiretic</a:t>
            </a:r>
            <a:r>
              <a:rPr lang="en-US" sz="1600" dirty="0">
                <a:solidFill>
                  <a:srgbClr val="B42025"/>
                </a:solidFill>
                <a:latin typeface="Georgia" pitchFamily="18" charset="0"/>
              </a:rPr>
              <a:t> peptide; RHF = right heart failure; RVD = right ventricular dysfunction; </a:t>
            </a:r>
            <a:endParaRPr lang="en-US" sz="16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algn="ctr"/>
            <a:r>
              <a:rPr lang="en-US" sz="1600" dirty="0" err="1" smtClean="0">
                <a:solidFill>
                  <a:srgbClr val="B42025"/>
                </a:solidFill>
                <a:latin typeface="Georgia" pitchFamily="18" charset="0"/>
              </a:rPr>
              <a:t>Tp</a:t>
            </a:r>
            <a:r>
              <a:rPr lang="en-US" sz="16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1600" dirty="0">
                <a:solidFill>
                  <a:srgbClr val="B42025"/>
                </a:solidFill>
                <a:latin typeface="Georgia" pitchFamily="18" charset="0"/>
              </a:rPr>
              <a:t>= </a:t>
            </a:r>
            <a:r>
              <a:rPr lang="en-US" sz="1600" dirty="0" err="1">
                <a:solidFill>
                  <a:srgbClr val="B42025"/>
                </a:solidFill>
                <a:latin typeface="Georgia" pitchFamily="18" charset="0"/>
              </a:rPr>
              <a:t>troponin</a:t>
            </a:r>
            <a:endParaRPr lang="en-US" sz="16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4800" y="199572"/>
            <a:ext cx="8450262" cy="5027613"/>
            <a:chOff x="541338" y="952896"/>
            <a:chExt cx="8450262" cy="5027613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3217863" y="952896"/>
              <a:ext cx="2505075" cy="5318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rgbClr val="000099"/>
                  </a:solidFill>
                  <a:latin typeface="Georgia" pitchFamily="18" charset="0"/>
                </a:rPr>
                <a:t>Acute PE</a:t>
              </a:r>
            </a:p>
          </p:txBody>
        </p: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2514600" y="1828800"/>
              <a:ext cx="3911600" cy="83099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99"/>
                  </a:solidFill>
                  <a:latin typeface="Georgia" pitchFamily="18" charset="0"/>
                </a:rPr>
                <a:t>Is patient hemodynamically stable?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541338" y="4133850"/>
              <a:ext cx="2259012" cy="439738"/>
            </a:xfrm>
            <a:prstGeom prst="rect">
              <a:avLst/>
            </a:prstGeom>
            <a:noFill/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dirty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sz="2000" dirty="0" err="1">
                  <a:solidFill>
                    <a:srgbClr val="B42025"/>
                  </a:solidFill>
                  <a:latin typeface="Georgia" pitchFamily="18" charset="0"/>
                </a:rPr>
                <a:t>Anticoagulate</a:t>
              </a:r>
              <a:endParaRPr lang="en-US" sz="2000" dirty="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3276600" y="3505200"/>
              <a:ext cx="2471738" cy="461665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99"/>
                  </a:solidFill>
                  <a:latin typeface="Georgia" pitchFamily="18" charset="0"/>
                </a:rPr>
                <a:t>RV dysfunction</a:t>
              </a:r>
              <a:endParaRPr lang="en-US" sz="22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5961063" y="4133850"/>
              <a:ext cx="3030537" cy="1846659"/>
            </a:xfrm>
            <a:prstGeom prst="rect">
              <a:avLst/>
            </a:prstGeom>
            <a:noFill/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algn="ctr" eaLnBrk="0" hangingPunct="0"/>
              <a:r>
                <a:rPr lang="en-US" sz="2000" dirty="0" err="1">
                  <a:solidFill>
                    <a:srgbClr val="B42025"/>
                  </a:solidFill>
                  <a:latin typeface="Georgia" pitchFamily="18" charset="0"/>
                </a:rPr>
                <a:t>Anticoagulate</a:t>
              </a:r>
              <a:endParaRPr lang="en-US" sz="2000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 marL="228600" indent="-228600" algn="ctr" eaLnBrk="0" hangingPunct="0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+ Embolus reduction</a:t>
              </a:r>
            </a:p>
            <a:p>
              <a:pPr marL="228600" indent="-228600" algn="ctr" eaLnBrk="0" hangingPunct="0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   procedure</a:t>
              </a:r>
            </a:p>
            <a:p>
              <a:pPr marL="228600" indent="-228600" algn="ctr" eaLnBrk="0" hangingPunct="0"/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	- catheter </a:t>
              </a:r>
              <a:r>
                <a:rPr lang="en-US" dirty="0" err="1">
                  <a:solidFill>
                    <a:srgbClr val="B42025"/>
                  </a:solidFill>
                  <a:latin typeface="Georgia" pitchFamily="18" charset="0"/>
                </a:rPr>
                <a:t>thrombolysis</a:t>
              </a:r>
              <a:endParaRPr lang="en-US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 marL="228600" indent="-228600" algn="ctr" eaLnBrk="0" hangingPunct="0"/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	- IV </a:t>
              </a:r>
              <a:r>
                <a:rPr lang="en-US" dirty="0" err="1">
                  <a:solidFill>
                    <a:srgbClr val="B42025"/>
                  </a:solidFill>
                  <a:latin typeface="Georgia" pitchFamily="18" charset="0"/>
                </a:rPr>
                <a:t>thrombolysis</a:t>
              </a:r>
              <a:endParaRPr lang="en-US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 marL="228600" indent="-228600" algn="ctr" eaLnBrk="0" hangingPunct="0"/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	- </a:t>
              </a:r>
              <a:r>
                <a:rPr lang="en-US" dirty="0" err="1">
                  <a:solidFill>
                    <a:srgbClr val="B42025"/>
                  </a:solidFill>
                  <a:latin typeface="Georgia" pitchFamily="18" charset="0"/>
                </a:rPr>
                <a:t>embolectomy</a:t>
              </a:r>
              <a:endParaRPr lang="en-US" dirty="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>
              <a:off x="1490663" y="2663825"/>
              <a:ext cx="2979737" cy="1470025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4470400" y="2663825"/>
              <a:ext cx="2776538" cy="1470025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963738" y="3048000"/>
              <a:ext cx="1084262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YES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892800" y="3048000"/>
              <a:ext cx="67786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No</a:t>
              </a: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4470400" y="2663825"/>
              <a:ext cx="0" cy="841375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4470400" y="3975100"/>
              <a:ext cx="0" cy="9017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4470400" y="4876800"/>
              <a:ext cx="1490663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3725863" y="3975100"/>
              <a:ext cx="1016000" cy="1098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6600" dirty="0">
                  <a:solidFill>
                    <a:srgbClr val="B42025"/>
                  </a:solidFill>
                  <a:latin typeface="Georgia" pitchFamily="18" charset="0"/>
                </a:rPr>
                <a:t>?</a:t>
              </a: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H="1">
              <a:off x="4470399" y="1484709"/>
              <a:ext cx="9161" cy="34409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856344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Treatment Options for Massive PE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14400" y="1018595"/>
            <a:ext cx="7315200" cy="1107996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Surgical </a:t>
            </a:r>
            <a:r>
              <a:rPr lang="en-US" sz="2200" b="1" dirty="0" err="1">
                <a:solidFill>
                  <a:srgbClr val="1C4076"/>
                </a:solidFill>
                <a:latin typeface="Georgia" pitchFamily="18" charset="0"/>
              </a:rPr>
              <a:t>embolectomy</a:t>
            </a:r>
            <a:endParaRPr lang="en-US" sz="2200" b="1" dirty="0">
              <a:solidFill>
                <a:srgbClr val="1C4076"/>
              </a:solidFill>
              <a:latin typeface="Georgia" pitchFamily="18" charset="0"/>
            </a:endParaRPr>
          </a:p>
          <a:p>
            <a:pPr lvl="1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Available in very few centers &amp; when needed</a:t>
            </a:r>
          </a:p>
          <a:p>
            <a:pPr lvl="1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High mortality and morbidity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3802746"/>
            <a:ext cx="7315200" cy="14465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Catheter-directed thrombus reduction</a:t>
            </a:r>
          </a:p>
          <a:p>
            <a:pPr lvl="1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Few contraindications</a:t>
            </a:r>
          </a:p>
          <a:p>
            <a:pPr lvl="1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Appears to be highly effective but no RCTs</a:t>
            </a:r>
          </a:p>
          <a:p>
            <a:pPr lvl="1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Appears to be safe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2242458"/>
            <a:ext cx="7315200" cy="14465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IV </a:t>
            </a:r>
            <a:r>
              <a:rPr lang="en-US" sz="2200" b="1" dirty="0" err="1">
                <a:solidFill>
                  <a:srgbClr val="1C4076"/>
                </a:solidFill>
                <a:latin typeface="Georgia" pitchFamily="18" charset="0"/>
              </a:rPr>
              <a:t>thrombolysis</a:t>
            </a:r>
            <a:endParaRPr lang="en-US" sz="2200" b="1" dirty="0">
              <a:solidFill>
                <a:srgbClr val="1C4076"/>
              </a:solidFill>
              <a:latin typeface="Georgia" pitchFamily="18" charset="0"/>
            </a:endParaRPr>
          </a:p>
          <a:p>
            <a:pPr lvl="1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Contraindicated in 70% of patients </a:t>
            </a:r>
          </a:p>
          <a:p>
            <a:pPr lvl="1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Often small benefit</a:t>
            </a:r>
          </a:p>
          <a:p>
            <a:pPr lvl="1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Definite increased bleeding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810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Meta-Analysis of Randomized Trails of IV Thrombolytic Therapy for PE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451339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11 RCTs, 748 patients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2044700"/>
            <a:ext cx="8229600" cy="305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Outcome		    Heparin      </a:t>
            </a:r>
            <a:r>
              <a:rPr lang="en-US" sz="2600" dirty="0" err="1">
                <a:solidFill>
                  <a:srgbClr val="B42025"/>
                </a:solidFill>
                <a:latin typeface="Georgia" pitchFamily="18" charset="0"/>
              </a:rPr>
              <a:t>Lysis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   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   Odds 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Ratio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Recurrent 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PE, death  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    9.6 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%	     6.7 %  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   0.7  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[0.4-1.1]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 Death 		       5.9 %	     4.3 %  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   0.7  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[0.4-1.3]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 Bleeding - major	       6.1 %	     9.1 %  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   1.4  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[0.8-2.5]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                - </a:t>
            </a:r>
            <a:r>
              <a:rPr lang="en-US" sz="2400" dirty="0" err="1">
                <a:solidFill>
                  <a:srgbClr val="000099"/>
                </a:solidFill>
                <a:latin typeface="Georgia" pitchFamily="18" charset="0"/>
              </a:rPr>
              <a:t>nonmajor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 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   10.0 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%     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     22.7 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%  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   2.6  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[1.5-4.5]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57200" y="2608081"/>
            <a:ext cx="8229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76800" y="4419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B42025"/>
                </a:solidFill>
                <a:latin typeface="Georgia" pitchFamily="18" charset="0"/>
              </a:rPr>
              <a:t>&lt; </a:t>
            </a:r>
            <a:endParaRPr lang="en-US" sz="32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46820" y="2638061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B42025"/>
                </a:solidFill>
                <a:latin typeface="Georgia" pitchFamily="18" charset="0"/>
              </a:rPr>
              <a:t>~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876800" y="329406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B42025"/>
                </a:solidFill>
                <a:latin typeface="Georgia" pitchFamily="18" charset="0"/>
              </a:rPr>
              <a:t>~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876800" y="3994854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B42025"/>
                </a:solidFill>
                <a:latin typeface="Georgia" pitchFamily="18" charset="0"/>
              </a:rPr>
              <a:t>~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68786" y="5209401"/>
            <a:ext cx="2406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Wan – Circulation 2004;110:744</a:t>
            </a:r>
            <a:endParaRPr lang="en-US" sz="1200" dirty="0">
              <a:solidFill>
                <a:srgbClr val="1C407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Accepted Indication for an IVC Filter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3124200"/>
            <a:ext cx="8001000" cy="208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30000"/>
              </a:spcBef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    </a:t>
            </a:r>
            <a:r>
              <a:rPr lang="en-US" sz="2800" u="sng" dirty="0">
                <a:solidFill>
                  <a:srgbClr val="B42025"/>
                </a:solidFill>
                <a:latin typeface="Georgia" pitchFamily="18" charset="0"/>
              </a:rPr>
              <a:t>Uncertain (controversial) indications</a:t>
            </a: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:  </a:t>
            </a:r>
            <a:endParaRPr lang="en-US" sz="28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2054225" lvl="4" indent="-225425" eaLnBrk="0" hangingPunct="0">
              <a:spcBef>
                <a:spcPct val="3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Big 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DVT </a:t>
            </a:r>
            <a:r>
              <a:rPr lang="en-US" sz="2600" u="sng" dirty="0">
                <a:solidFill>
                  <a:srgbClr val="B42025"/>
                </a:solidFill>
                <a:latin typeface="Georgia" pitchFamily="18" charset="0"/>
              </a:rPr>
              <a:t>+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poor </a:t>
            </a:r>
            <a:r>
              <a:rPr lang="en-US" sz="2600" dirty="0" err="1">
                <a:solidFill>
                  <a:srgbClr val="B42025"/>
                </a:solidFill>
                <a:latin typeface="Georgia" pitchFamily="18" charset="0"/>
              </a:rPr>
              <a:t>cardiopul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. 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reserve</a:t>
            </a:r>
          </a:p>
          <a:p>
            <a:pPr marL="2054225" lvl="4" indent="-225425" eaLnBrk="0" hangingPunct="0">
              <a:spcBef>
                <a:spcPct val="3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“Recurrent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” VTE/failure of 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Rx</a:t>
            </a:r>
          </a:p>
          <a:p>
            <a:pPr marL="2054225" lvl="4" indent="-225425" eaLnBrk="0" hangingPunct="0">
              <a:spcBef>
                <a:spcPct val="3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Primary 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prophylaxis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1115" y="1571172"/>
            <a:ext cx="7315200" cy="138499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1C4076"/>
                </a:solidFill>
                <a:latin typeface="Georgia" pitchFamily="18" charset="0"/>
              </a:rPr>
              <a:t>Recent PROXIMAL DVT or </a:t>
            </a:r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PE</a:t>
            </a:r>
          </a:p>
          <a:p>
            <a:pPr algn="ctr" eaLnBrk="0" hangingPunct="0"/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PLUS </a:t>
            </a:r>
            <a:r>
              <a:rPr lang="en-US" sz="2800" dirty="0">
                <a:solidFill>
                  <a:srgbClr val="1C4076"/>
                </a:solidFill>
                <a:latin typeface="Georgia" pitchFamily="18" charset="0"/>
              </a:rPr>
              <a:t>an </a:t>
            </a:r>
            <a:r>
              <a:rPr lang="en-US" sz="2800" u="sng" dirty="0">
                <a:solidFill>
                  <a:srgbClr val="1C4076"/>
                </a:solidFill>
                <a:latin typeface="Georgia" pitchFamily="18" charset="0"/>
              </a:rPr>
              <a:t>absolute contra-indication </a:t>
            </a:r>
            <a:r>
              <a:rPr lang="en-US" sz="2800" dirty="0">
                <a:solidFill>
                  <a:srgbClr val="1C4076"/>
                </a:solidFill>
                <a:latin typeface="Georgia" pitchFamily="18" charset="0"/>
              </a:rPr>
              <a:t>to full anticoagulation</a:t>
            </a:r>
          </a:p>
        </p:txBody>
      </p:sp>
      <p:pic>
        <p:nvPicPr>
          <p:cNvPr id="10" name="Picture 5" descr="f12"/>
          <p:cNvPicPr>
            <a:picLocks noChangeAspect="1" noChangeArrowheads="1"/>
          </p:cNvPicPr>
          <p:nvPr/>
        </p:nvPicPr>
        <p:blipFill>
          <a:blip r:embed="rId3" cstate="print"/>
          <a:srcRect l="56685" t="50220" r="8155" b="10108"/>
          <a:stretch>
            <a:fillRect/>
          </a:stretch>
        </p:blipFill>
        <p:spPr bwMode="auto">
          <a:xfrm>
            <a:off x="457200" y="3124200"/>
            <a:ext cx="1439056" cy="200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810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Retrievable IVC Filter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51972" y="1418772"/>
            <a:ext cx="855617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1146175" lvl="2" indent="-231775" eaLnBrk="0" hangingPunct="0">
              <a:spcBef>
                <a:spcPct val="3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cs typeface="Arial" charset="0"/>
              </a:rPr>
              <a:t>Up to </a:t>
            </a:r>
            <a:r>
              <a:rPr lang="en-US" sz="3000" dirty="0" smtClean="0">
                <a:solidFill>
                  <a:srgbClr val="B42025"/>
                </a:solidFill>
                <a:cs typeface="Arial" charset="0"/>
              </a:rPr>
              <a:t>80% are NOT removed!</a:t>
            </a:r>
          </a:p>
          <a:p>
            <a:pPr marL="1146175" lvl="2" indent="-231775" eaLnBrk="0" hangingPunct="0">
              <a:spcBef>
                <a:spcPct val="3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B42025"/>
                </a:solidFill>
                <a:cs typeface="Arial" charset="0"/>
              </a:rPr>
              <a:t>No </a:t>
            </a:r>
            <a:r>
              <a:rPr lang="en-US" sz="3000" dirty="0" smtClean="0">
                <a:solidFill>
                  <a:srgbClr val="B42025"/>
                </a:solidFill>
                <a:cs typeface="Arial" charset="0"/>
              </a:rPr>
              <a:t>data about long-term implications</a:t>
            </a:r>
          </a:p>
          <a:p>
            <a:pPr marL="1146175" lvl="2" indent="-231775" eaLnBrk="0" hangingPunct="0">
              <a:spcBef>
                <a:spcPct val="3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B42025"/>
                </a:solidFill>
                <a:cs typeface="Arial" charset="0"/>
              </a:rPr>
              <a:t>Require </a:t>
            </a:r>
            <a:r>
              <a:rPr lang="en-US" sz="3000" dirty="0" smtClean="0">
                <a:solidFill>
                  <a:srgbClr val="B42025"/>
                </a:solidFill>
                <a:cs typeface="Arial" charset="0"/>
              </a:rPr>
              <a:t>2 central venous procedures</a:t>
            </a:r>
          </a:p>
          <a:p>
            <a:pPr lvl="2" eaLnBrk="0" hangingPunct="0">
              <a:spcBef>
                <a:spcPct val="15000"/>
              </a:spcBef>
              <a:buClr>
                <a:srgbClr val="B42025"/>
              </a:buClr>
            </a:pPr>
            <a:r>
              <a:rPr lang="en-US" sz="3000" dirty="0" smtClean="0">
                <a:solidFill>
                  <a:srgbClr val="B42025"/>
                </a:solidFill>
                <a:cs typeface="Arial" charset="0"/>
              </a:rPr>
              <a:t>	</a:t>
            </a:r>
            <a:r>
              <a:rPr lang="en-US" sz="3000" dirty="0" smtClean="0">
                <a:solidFill>
                  <a:srgbClr val="B42025"/>
                </a:solidFill>
                <a:cs typeface="Arial" charset="0"/>
                <a:sym typeface="Symbol" pitchFamily="-59" charset="2"/>
              </a:rPr>
              <a:t> cost</a:t>
            </a:r>
          </a:p>
          <a:p>
            <a:pPr lvl="2" eaLnBrk="0" hangingPunct="0">
              <a:spcBef>
                <a:spcPct val="15000"/>
              </a:spcBef>
              <a:buClr>
                <a:srgbClr val="B42025"/>
              </a:buClr>
            </a:pPr>
            <a:r>
              <a:rPr lang="en-US" sz="3000" dirty="0" smtClean="0">
                <a:solidFill>
                  <a:srgbClr val="B42025"/>
                </a:solidFill>
                <a:cs typeface="Arial" charset="0"/>
                <a:sym typeface="Symbol" pitchFamily="-59" charset="2"/>
              </a:rPr>
              <a:t>	 radiology time</a:t>
            </a:r>
          </a:p>
          <a:p>
            <a:pPr lvl="2" eaLnBrk="0" hangingPunct="0">
              <a:spcBef>
                <a:spcPct val="15000"/>
              </a:spcBef>
              <a:buClr>
                <a:srgbClr val="B42025"/>
              </a:buClr>
            </a:pPr>
            <a:r>
              <a:rPr lang="en-US" sz="3000" dirty="0" smtClean="0">
                <a:solidFill>
                  <a:srgbClr val="B42025"/>
                </a:solidFill>
                <a:cs typeface="Arial" charset="0"/>
                <a:sym typeface="Symbol" pitchFamily="-59" charset="2"/>
              </a:rPr>
              <a:t> 	 risks</a:t>
            </a:r>
          </a:p>
          <a:p>
            <a:pPr lvl="2" eaLnBrk="0" hangingPunct="0">
              <a:spcBef>
                <a:spcPct val="15000"/>
              </a:spcBef>
              <a:buClr>
                <a:srgbClr val="B42025"/>
              </a:buClr>
            </a:pPr>
            <a:r>
              <a:rPr lang="en-US" sz="3000" dirty="0" smtClean="0">
                <a:solidFill>
                  <a:srgbClr val="B42025"/>
                </a:solidFill>
                <a:cs typeface="Arial" charset="0"/>
                <a:sym typeface="Symbol" pitchFamily="-59" charset="2"/>
              </a:rPr>
              <a:t>  	 radiation</a:t>
            </a:r>
            <a:endParaRPr lang="en-US" sz="26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Objectives of VTE Treatment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16112" y="1466939"/>
            <a:ext cx="855617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682625" lvl="1" indent="-225425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Prevention of PE</a:t>
            </a:r>
          </a:p>
          <a:p>
            <a:pPr marL="682625" lvl="1" indent="-225425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Prevention of DVT extension</a:t>
            </a:r>
          </a:p>
          <a:p>
            <a:pPr marL="682625" lvl="1" indent="-225425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Prevention of recurrent VTE</a:t>
            </a:r>
          </a:p>
          <a:p>
            <a:pPr marL="682625" lvl="1" indent="-225425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Prevention of post-thrombotic syndrome</a:t>
            </a:r>
            <a:endParaRPr lang="en-US" sz="28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rgbClr val="B42025"/>
              </a:solidFill>
              <a:latin typeface="Georgia" pitchFamily="18" charset="0"/>
              <a:ea typeface="ＭＳ Ｐゴシック" pitchFamily="-5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8</a:t>
            </a:r>
            <a:r>
              <a:rPr lang="en-US" sz="4000" baseline="30000" dirty="0" smtClean="0">
                <a:solidFill>
                  <a:srgbClr val="1C4076"/>
                </a:solidFill>
                <a:latin typeface="Georgia" pitchFamily="18" charset="0"/>
              </a:rPr>
              <a:t>th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ACCP Conference on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Antithrombotic Therapy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4582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1C4076"/>
                </a:solidFill>
                <a:latin typeface="Georgia" pitchFamily="18" charset="0"/>
              </a:rPr>
              <a:t>IVC Filter Use:</a:t>
            </a:r>
          </a:p>
          <a:p>
            <a:pPr marL="1146175" lvl="2" indent="-231775" eaLnBrk="0" hangingPunct="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Recommend AGAINST IVCF in addition to anticoagulation [Grade 1A]</a:t>
            </a:r>
          </a:p>
          <a:p>
            <a:pPr marL="1146175" lvl="2" indent="-231775" eaLnBrk="0" hangingPunct="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Recommended if acute proximal DVT with contraindication to anticoagulation [Grade 1A]</a:t>
            </a:r>
          </a:p>
          <a:p>
            <a:pPr marL="1146175" lvl="2" indent="-231775" eaLnBrk="0" hangingPunct="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When high bleeding risk resolves, use conventional anticoagulation as for patients without a filter [Grade 1C]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Kearon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– Chest 2008</a:t>
            </a:r>
            <a:endParaRPr lang="en-CA" sz="1200" dirty="0">
              <a:solidFill>
                <a:srgbClr val="1C407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29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www.vasculardisease.org/venousdiseasecoalition/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Principles of Acute VTE Treatment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16112" y="1466939"/>
            <a:ext cx="8556174" cy="32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800100" lvl="1" indent="-342900" eaLnBrk="0" hangingPunct="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  <a:ea typeface="ＭＳ Ｐゴシック" pitchFamily="-59" charset="-128"/>
              </a:rPr>
              <a:t>Early, rapid therapeutic 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anticoagulation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B42025"/>
              </a:buClr>
              <a:buFont typeface="Wingdings" pitchFamily="-59" charset="2"/>
              <a:buNone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	- IV heparin; weight-adjusted SC heparin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B42025"/>
              </a:buClr>
              <a:buFont typeface="Wingdings" pitchFamily="-59" charset="2"/>
              <a:buNone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	- Weight-adjusted SC LMWH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B42025"/>
              </a:buClr>
              <a:buFont typeface="Wingdings" pitchFamily="-59" charset="2"/>
              <a:buNone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	- SC </a:t>
            </a:r>
            <a:r>
              <a:rPr lang="en-US" sz="2800" dirty="0" err="1" smtClean="0">
                <a:solidFill>
                  <a:srgbClr val="B42025"/>
                </a:solidFill>
                <a:latin typeface="Georgia" pitchFamily="18" charset="0"/>
              </a:rPr>
              <a:t>fondaparinux</a:t>
            </a:r>
            <a:endParaRPr lang="en-US" sz="28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257300" lvl="2" indent="-342900" eaLnBrk="0" hangingPunct="0">
              <a:spcBef>
                <a:spcPct val="20000"/>
              </a:spcBef>
              <a:buClr>
                <a:srgbClr val="B42025"/>
              </a:buClr>
              <a:buFont typeface="Wingdings" pitchFamily="-59" charset="2"/>
              <a:buNone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	- Not </a:t>
            </a:r>
            <a:r>
              <a:rPr lang="en-US" sz="2800" dirty="0" err="1" smtClean="0">
                <a:solidFill>
                  <a:srgbClr val="B42025"/>
                </a:solidFill>
                <a:latin typeface="Georgia" pitchFamily="18" charset="0"/>
              </a:rPr>
              <a:t>warfarin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 alone</a:t>
            </a:r>
          </a:p>
          <a:p>
            <a:pPr marL="800100" lvl="1" indent="-342900" eaLnBrk="0" hangingPunct="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Encourage early ambulation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Low Molecular Weight Heparin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dirty="0" err="1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dalteparin</a:t>
            </a: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sz="2400" dirty="0" err="1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Fragmin</a:t>
            </a:r>
            <a:r>
              <a:rPr lang="en-US" sz="2400" baseline="30000" dirty="0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®</a:t>
            </a: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; </a:t>
            </a:r>
            <a:r>
              <a:rPr lang="en-US" sz="2400" dirty="0" err="1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enoxaparin</a:t>
            </a: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sz="2400" dirty="0" err="1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Lovenox</a:t>
            </a:r>
            <a:r>
              <a:rPr lang="en-US" sz="2400" baseline="30000" dirty="0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®</a:t>
            </a: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)</a:t>
            </a:r>
            <a:br>
              <a:rPr lang="en-US" sz="2400" dirty="0" smtClean="0">
                <a:solidFill>
                  <a:srgbClr val="1C4076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59226" y="1447800"/>
            <a:ext cx="8556174" cy="398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lvl="1" eaLnBrk="0" hangingPunct="0">
              <a:lnSpc>
                <a:spcPct val="95000"/>
              </a:lnSpc>
              <a:spcBef>
                <a:spcPct val="15000"/>
              </a:spcBef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Advantages:      </a:t>
            </a:r>
          </a:p>
          <a:p>
            <a:pPr marL="1146175" lvl="2" indent="-231775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more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predictable response than heparin</a:t>
            </a:r>
          </a:p>
          <a:p>
            <a:pPr marL="1146175" lvl="2" indent="-231775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no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dosage adjustment </a:t>
            </a:r>
          </a:p>
          <a:p>
            <a:pPr marL="1146175" lvl="2" indent="-231775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no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need for lab monitoring</a:t>
            </a:r>
          </a:p>
          <a:p>
            <a:pPr marL="1146175" lvl="2" indent="-231775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at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least as effective as IV heparin </a:t>
            </a:r>
          </a:p>
          <a:p>
            <a:pPr marL="1146175" lvl="2" indent="-231775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safer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than heparin </a:t>
            </a:r>
          </a:p>
          <a:p>
            <a:pPr marL="1146175" lvl="2" indent="-231775" eaLnBrk="0" hangingPunct="0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many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patients can be treated as outpatients</a:t>
            </a:r>
          </a:p>
          <a:p>
            <a:pPr marL="1146175" lvl="2" indent="-231775" eaLnBrk="0" hangingPunct="0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cheaper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than using heparin </a:t>
            </a:r>
          </a:p>
          <a:p>
            <a:pPr lvl="1" eaLnBrk="0" hangingPunct="0"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Disadvantages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:</a:t>
            </a:r>
          </a:p>
          <a:p>
            <a:pPr marL="1146175" lvl="2" indent="-231775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subcutaneous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injection daily</a:t>
            </a:r>
          </a:p>
          <a:p>
            <a:pPr marL="1146175" lvl="2" indent="-231775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accumulation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in renal dysfunction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210456"/>
            <a:ext cx="9144000" cy="2971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Initial Treatment of VTE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30626" y="1486150"/>
            <a:ext cx="855617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682625" lvl="1" indent="-225425" eaLnBrk="0" hangingPunct="0">
              <a:spcBef>
                <a:spcPts val="6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LMWH SC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rather than heparin IV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for most</a:t>
            </a:r>
          </a:p>
          <a:p>
            <a:pPr marL="1262063" lvl="2" indent="-231775" eaLnBrk="0" hangingPunct="0">
              <a:spcBef>
                <a:spcPts val="600"/>
              </a:spcBef>
              <a:buClr>
                <a:srgbClr val="B42025"/>
              </a:buClr>
              <a:buFont typeface="Georgia" pitchFamily="18" charset="0"/>
              <a:buChar char="–"/>
            </a:pP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dalteparin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(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Fragmin</a:t>
            </a:r>
            <a:r>
              <a:rPr lang="en-US" sz="2400" b="1" baseline="30000" dirty="0" smtClean="0">
                <a:solidFill>
                  <a:srgbClr val="B42025"/>
                </a:solidFill>
                <a:latin typeface="Georgia" pitchFamily="18" charset="0"/>
              </a:rPr>
              <a:t>®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) 200 U/kg SC once daily</a:t>
            </a:r>
          </a:p>
          <a:p>
            <a:pPr marL="1262063" lvl="2" indent="-231775" eaLnBrk="0" hangingPunct="0">
              <a:spcBef>
                <a:spcPts val="600"/>
              </a:spcBef>
              <a:buClr>
                <a:srgbClr val="B42025"/>
              </a:buClr>
              <a:buFont typeface="Georgia" pitchFamily="18" charset="0"/>
              <a:buChar char="–"/>
            </a:pP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enoxaparin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(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Lovenox</a:t>
            </a:r>
            <a:r>
              <a:rPr lang="en-US" sz="2400" b="1" baseline="30000" dirty="0" smtClean="0">
                <a:solidFill>
                  <a:srgbClr val="B42025"/>
                </a:solidFill>
                <a:latin typeface="Georgia" pitchFamily="18" charset="0"/>
              </a:rPr>
              <a:t>®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) 1 mg/kg SC BID</a:t>
            </a:r>
          </a:p>
          <a:p>
            <a:pPr marL="682625" lvl="1" indent="-225425" eaLnBrk="0" hangingPunct="0">
              <a:spcBef>
                <a:spcPts val="6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Use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pre-filled syringes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i="1" dirty="0" smtClean="0">
                <a:solidFill>
                  <a:srgbClr val="B42025"/>
                </a:solidFill>
                <a:latin typeface="Georgia" pitchFamily="18" charset="0"/>
              </a:rPr>
              <a:t>(and round up to that dose)</a:t>
            </a:r>
          </a:p>
          <a:p>
            <a:pPr marL="682625" lvl="1" indent="-225425" eaLnBrk="0" hangingPunct="0">
              <a:spcBef>
                <a:spcPts val="6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NO maximum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i="1" dirty="0" smtClean="0">
                <a:solidFill>
                  <a:srgbClr val="B42025"/>
                </a:solidFill>
                <a:latin typeface="Georgia" pitchFamily="18" charset="0"/>
              </a:rPr>
              <a:t>(dose </a:t>
            </a:r>
            <a:r>
              <a:rPr lang="en-US" sz="2400" i="1" u="sng" dirty="0" smtClean="0">
                <a:solidFill>
                  <a:srgbClr val="B42025"/>
                </a:solidFill>
                <a:latin typeface="Georgia" pitchFamily="18" charset="0"/>
              </a:rPr>
              <a:t>not</a:t>
            </a:r>
            <a:r>
              <a:rPr lang="en-US" sz="2400" i="1" dirty="0" smtClean="0">
                <a:solidFill>
                  <a:srgbClr val="B42025"/>
                </a:solidFill>
                <a:latin typeface="Georgia" pitchFamily="18" charset="0"/>
              </a:rPr>
              <a:t> capped for weight)</a:t>
            </a:r>
          </a:p>
          <a:p>
            <a:pPr marL="682625" lvl="1" indent="-225425" eaLnBrk="0" hangingPunct="0">
              <a:spcBef>
                <a:spcPts val="6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Most patients with DVT and many with PE can be managed entirely as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outpatients </a:t>
            </a:r>
            <a:r>
              <a:rPr lang="en-US" sz="2400" i="1" dirty="0" smtClean="0">
                <a:solidFill>
                  <a:srgbClr val="B42025"/>
                </a:solidFill>
                <a:latin typeface="Georgia" pitchFamily="18" charset="0"/>
              </a:rPr>
              <a:t>(if out-patient LMWH can be arranged)</a:t>
            </a:r>
          </a:p>
          <a:p>
            <a:pPr marL="682625" lvl="1" indent="-225425" eaLnBrk="0" hangingPunct="0">
              <a:spcBef>
                <a:spcPts val="6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Most patients can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do their own injections</a:t>
            </a:r>
            <a:endParaRPr lang="en-US" sz="2400" b="1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18458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Prophylactic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and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Treatment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doses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of LMWHs are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NOT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the same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(for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a 75 kg patient with normal renal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function)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  <p:graphicFrame>
        <p:nvGraphicFramePr>
          <p:cNvPr id="18" name="Group 4"/>
          <p:cNvGraphicFramePr>
            <a:graphicFrameLocks noGrp="1"/>
          </p:cNvGraphicFramePr>
          <p:nvPr/>
        </p:nvGraphicFramePr>
        <p:xfrm>
          <a:off x="838200" y="2057400"/>
          <a:ext cx="7620000" cy="2921318"/>
        </p:xfrm>
        <a:graphic>
          <a:graphicData uri="http://schemas.openxmlformats.org/drawingml/2006/table">
            <a:tbl>
              <a:tblPr/>
              <a:tblGrid>
                <a:gridCol w="2209800"/>
                <a:gridCol w="2514600"/>
                <a:gridCol w="2895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LMWH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Prophylaxis 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Treatment  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dalteparin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4076"/>
                        </a:solidFill>
                        <a:effectLst/>
                        <a:latin typeface="Georgia" pitchFamily="18" charset="0"/>
                        <a:ea typeface="ＭＳ Ｐゴシック" pitchFamily="-5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 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Fragmin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  <a:cs typeface="Arial" charset="0"/>
                        </a:rPr>
                        <a:t>®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  5,000 U QD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15,000 U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(200 U/kg QD*)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enoxaparin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4076"/>
                        </a:solidFill>
                        <a:effectLst/>
                        <a:latin typeface="Georgia" pitchFamily="18" charset="0"/>
                        <a:ea typeface="ＭＳ Ｐゴシック" pitchFamily="-5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 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Lovenox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  <a:cs typeface="Arial" charset="0"/>
                        </a:rPr>
                        <a:t>®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  30 mg bid or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  40 mg QD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80 mg BID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59" charset="-128"/>
                        </a:rPr>
                        <a:t>(1.0 mg/kg BID*)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248400" y="50292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C4076"/>
                </a:solidFill>
                <a:latin typeface="Georgia" pitchFamily="18" charset="0"/>
              </a:rPr>
              <a:t>*no 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533400" y="0"/>
            <a:ext cx="42672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Injection of LMWH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217" t="25716" r="43904" b="8400"/>
          <a:stretch>
            <a:fillRect/>
          </a:stretch>
        </p:blipFill>
        <p:spPr bwMode="auto">
          <a:xfrm>
            <a:off x="5181600" y="152400"/>
            <a:ext cx="3810000" cy="513752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08744" y="2362200"/>
            <a:ext cx="3276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Patients can do their own 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injections with </a:t>
            </a: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minimal 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instruction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94344"/>
            <a:ext cx="9144000" cy="2971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Use of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Unfractionated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Heparin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Therapy for DVT or PE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30626" y="1447800"/>
            <a:ext cx="8556174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682625" lvl="1" indent="-225425" eaLnBrk="0" hangingPunct="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Dose varies markedly among patients</a:t>
            </a:r>
          </a:p>
          <a:p>
            <a:pPr marL="682625" lvl="1" indent="-225425" eaLnBrk="0" hangingPunct="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APTT target = 2.0 – 3.0 times control</a:t>
            </a:r>
          </a:p>
          <a:p>
            <a:pPr marL="682625" lvl="1" indent="-225425" eaLnBrk="0" hangingPunct="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Aim to obtain target APTT ASAP</a:t>
            </a:r>
            <a:endParaRPr lang="en-US" sz="24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139825" lvl="2" indent="-225425" eaLnBrk="0" hangingPunct="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Georgia" pitchFamily="18" charset="0"/>
              <a:buChar char="–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Failure to achieve therapeutic APTT within 24 hours is associated with 23% recurrence of VTE compared to 5% in those therapeutic within 24 hours!!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94344"/>
            <a:ext cx="9144000" cy="2971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Initial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IV Heparin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Therapy 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for DVT or PE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30626" y="1447800"/>
            <a:ext cx="855617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682625" lvl="1" indent="-225425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B42025"/>
                </a:solidFill>
                <a:latin typeface="Georgia" pitchFamily="18" charset="0"/>
              </a:rPr>
              <a:t>Indications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</a:rPr>
              <a:t>(rare)</a:t>
            </a:r>
          </a:p>
          <a:p>
            <a:pPr marL="1257300" lvl="2" indent="-342900" eaLnBrk="0" hangingPunct="0">
              <a:spcBef>
                <a:spcPts val="300"/>
              </a:spcBef>
              <a:buFontTx/>
              <a:buChar char="-"/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Massive PE, </a:t>
            </a: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during </a:t>
            </a:r>
            <a:r>
              <a:rPr lang="en-US" sz="2200" dirty="0" err="1" smtClean="0">
                <a:solidFill>
                  <a:srgbClr val="B42025"/>
                </a:solidFill>
                <a:latin typeface="Georgia" pitchFamily="18" charset="0"/>
              </a:rPr>
              <a:t>lytic</a:t>
            </a: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 therapy</a:t>
            </a:r>
          </a:p>
          <a:p>
            <a:pPr marL="1257300" lvl="2" indent="-342900" eaLnBrk="0" hangingPunct="0">
              <a:spcBef>
                <a:spcPts val="300"/>
              </a:spcBef>
              <a:buFontTx/>
              <a:buChar char="-"/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severe renal dysfunction</a:t>
            </a:r>
          </a:p>
          <a:p>
            <a:pPr marL="1257300" lvl="2" indent="-342900" eaLnBrk="0" hangingPunct="0">
              <a:spcBef>
                <a:spcPts val="300"/>
              </a:spcBef>
              <a:buFontTx/>
              <a:buChar char="-"/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unstable patient</a:t>
            </a:r>
          </a:p>
          <a:p>
            <a:pPr marL="1257300" lvl="2" indent="-342900" eaLnBrk="0" hangingPunct="0">
              <a:spcBef>
                <a:spcPts val="300"/>
              </a:spcBef>
              <a:buFontTx/>
              <a:buChar char="-"/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failed LMWH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B42025"/>
                </a:solidFill>
                <a:latin typeface="Georgia" pitchFamily="18" charset="0"/>
              </a:rPr>
              <a:t>Bolus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: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5,000 units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B42025"/>
                </a:solidFill>
                <a:latin typeface="Georgia" pitchFamily="18" charset="0"/>
              </a:rPr>
              <a:t>Starting infusion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: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20 units/kg/hr 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B42025"/>
                </a:solidFill>
                <a:latin typeface="Georgia" pitchFamily="18" charset="0"/>
              </a:rPr>
              <a:t>Target </a:t>
            </a:r>
            <a:r>
              <a:rPr lang="en-US" sz="2400" b="1" u="sng" dirty="0" err="1" smtClean="0">
                <a:solidFill>
                  <a:srgbClr val="B42025"/>
                </a:solidFill>
                <a:latin typeface="Georgia" pitchFamily="18" charset="0"/>
              </a:rPr>
              <a:t>aPTT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: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2 - 3 times control (~70-90 sec)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Use a </a:t>
            </a:r>
            <a:r>
              <a:rPr lang="en-US" sz="2400" b="1" dirty="0" err="1" smtClean="0">
                <a:solidFill>
                  <a:srgbClr val="B42025"/>
                </a:solidFill>
                <a:latin typeface="Georgia" pitchFamily="18" charset="0"/>
              </a:rPr>
              <a:t>nomogram</a:t>
            </a:r>
            <a:endParaRPr lang="en-US" sz="2400" b="1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139825" lvl="2" indent="-225425" eaLnBrk="0" hangingPunct="0">
              <a:spcBef>
                <a:spcPts val="600"/>
              </a:spcBef>
              <a:spcAft>
                <a:spcPts val="1200"/>
              </a:spcAft>
              <a:buClr>
                <a:srgbClr val="B42025"/>
              </a:buClr>
              <a:buFont typeface="Georgia" pitchFamily="18" charset="0"/>
              <a:buChar char="–"/>
            </a:pP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865</Words>
  <Application>Microsoft Office PowerPoint</Application>
  <PresentationFormat>On-screen Show (4:3)</PresentationFormat>
  <Paragraphs>201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Objectives of VTE Treatment </vt:lpstr>
      <vt:lpstr>Principles of Acute VTE Treatment </vt:lpstr>
      <vt:lpstr>Low Molecular Weight Heparin (dalteparin or Fragmin®; enoxaparin or Lovenox®)  </vt:lpstr>
      <vt:lpstr>Initial Treatment of VTE  </vt:lpstr>
      <vt:lpstr>Prophylactic and Treatment doses of LMWHs are NOT the same</vt:lpstr>
      <vt:lpstr>Injection of LMWH</vt:lpstr>
      <vt:lpstr>Use of Unfractionated Heparin Therapy for DVT or PE  </vt:lpstr>
      <vt:lpstr>Initial IV Heparin Therapy  for DVT or PE  </vt:lpstr>
      <vt:lpstr>Heparin-Induced Thrombocytopenia (HIT)  </vt:lpstr>
      <vt:lpstr>Management of Heparin-Induced Thrombocytopenia (HIT)  </vt:lpstr>
      <vt:lpstr>Initial Treatment of VTE </vt:lpstr>
      <vt:lpstr>Admission Criteria for Acute VTE </vt:lpstr>
      <vt:lpstr>Slide 14</vt:lpstr>
      <vt:lpstr>Slide 15</vt:lpstr>
      <vt:lpstr>Treatment Options for Massive PE</vt:lpstr>
      <vt:lpstr>Meta-Analysis of Randomized Trails of IV Thrombolytic Therapy for PE </vt:lpstr>
      <vt:lpstr>Accepted Indication for an IVC Filter </vt:lpstr>
      <vt:lpstr>Retrievable IVC Filter</vt:lpstr>
      <vt:lpstr>8th ACCP Conference on Antithrombotic Therapy 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Ferrell</dc:creator>
  <cp:lastModifiedBy>Rebecca Ferrell</cp:lastModifiedBy>
  <cp:revision>93</cp:revision>
  <dcterms:created xsi:type="dcterms:W3CDTF">2012-05-10T18:03:51Z</dcterms:created>
  <dcterms:modified xsi:type="dcterms:W3CDTF">2012-05-17T04:48:13Z</dcterms:modified>
</cp:coreProperties>
</file>