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56" r:id="rId3"/>
    <p:sldId id="325" r:id="rId4"/>
    <p:sldId id="309" r:id="rId5"/>
    <p:sldId id="327" r:id="rId6"/>
    <p:sldId id="329" r:id="rId7"/>
    <p:sldId id="326" r:id="rId8"/>
    <p:sldId id="328" r:id="rId9"/>
    <p:sldId id="330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025"/>
    <a:srgbClr val="1C4076"/>
    <a:srgbClr val="FECF57"/>
    <a:srgbClr val="000000"/>
    <a:srgbClr val="3F5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9409-33DE-4177-82BA-9516057A121F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101-8A86-4ECF-B0FA-EA9FC9027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76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4C71-3CA0-471C-8FC8-F320D74D7627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05B-CA99-4F29-9CB6-85D8E4F15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Chapter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1C4076"/>
                </a:solidFill>
                <a:effectLst/>
                <a:uLnTx/>
                <a:uFillTx/>
                <a:latin typeface="Georgia" pitchFamily="18" charset="0"/>
                <a:ea typeface="ＭＳ Ｐゴシック" pitchFamily="-76" charset="-128"/>
                <a:cs typeface="+mj-cs"/>
              </a:rPr>
              <a:t>Seven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6891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Long-Term Management of VTE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77142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1C4076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Venous Disease Coalition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1C4076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290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B42025"/>
                </a:solidFill>
                <a:latin typeface="Georgia" pitchFamily="18" charset="0"/>
                <a:ea typeface="ＭＳ Ｐゴシック" pitchFamily="-76" charset="-128"/>
                <a:cs typeface="+mj-cs"/>
              </a:rPr>
              <a:t>www.vasculardisease.org/venousdiseasecoalition/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effectLst/>
              <a:uLnTx/>
              <a:uFillTx/>
              <a:latin typeface="Georgia" pitchFamily="18" charset="0"/>
              <a:ea typeface="ＭＳ Ｐゴシック" pitchFamily="-76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-112837" y="0"/>
            <a:ext cx="9256837" cy="1280160"/>
            <a:chOff x="397057" y="0"/>
            <a:chExt cx="8739122" cy="128016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057" y="0"/>
              <a:ext cx="1904984" cy="1268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437" y="0"/>
              <a:ext cx="1905000" cy="126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1414" y="0"/>
              <a:ext cx="1921419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7400" y="1"/>
              <a:ext cx="1905000" cy="126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0"/>
              <a:ext cx="1592379" cy="12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6442" y="0"/>
              <a:ext cx="85344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38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Long-Term Treatment of DVT/PE: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2 options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38200" y="1342572"/>
            <a:ext cx="2133600" cy="5232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1C4076"/>
                </a:solidFill>
                <a:latin typeface="Georgia" pitchFamily="18" charset="0"/>
              </a:rPr>
              <a:t>LMWH S/C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38200" y="1952172"/>
            <a:ext cx="8077200" cy="528638"/>
          </a:xfrm>
          <a:prstGeom prst="rect">
            <a:avLst/>
          </a:prstGeom>
          <a:solidFill>
            <a:srgbClr val="66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1C4076"/>
                </a:solidFill>
                <a:latin typeface="Georgia" pitchFamily="18" charset="0"/>
              </a:rPr>
              <a:t>Oral Anticoagulation (INR 2.0 - 3.0)</a:t>
            </a:r>
            <a:endParaRPr lang="en-US" sz="320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2971800" y="2485572"/>
            <a:ext cx="0" cy="609600"/>
          </a:xfrm>
          <a:prstGeom prst="line">
            <a:avLst/>
          </a:prstGeom>
          <a:noFill/>
          <a:ln w="38100">
            <a:solidFill>
              <a:srgbClr val="1C407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405063" y="299725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5-7 d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3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mos.-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indefinite</a:t>
            </a:r>
            <a:endParaRPr lang="en-US" sz="32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52400" y="1571172"/>
            <a:ext cx="6096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1C4076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8900886" y="2485572"/>
            <a:ext cx="0" cy="609600"/>
          </a:xfrm>
          <a:prstGeom prst="line">
            <a:avLst/>
          </a:prstGeom>
          <a:noFill/>
          <a:ln w="38100">
            <a:solidFill>
              <a:srgbClr val="1C407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333828"/>
            <a:ext cx="91440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Long-Term Treatment of DVT/PE:</a:t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2 options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38200" y="1342572"/>
            <a:ext cx="2133600" cy="5232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1C4076"/>
                </a:solidFill>
                <a:latin typeface="Georgia" pitchFamily="18" charset="0"/>
              </a:rPr>
              <a:t>LMWH S/C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38200" y="1952172"/>
            <a:ext cx="8077200" cy="528638"/>
          </a:xfrm>
          <a:prstGeom prst="rect">
            <a:avLst/>
          </a:prstGeom>
          <a:solidFill>
            <a:srgbClr val="66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1C4076"/>
                </a:solidFill>
                <a:latin typeface="Georgia" pitchFamily="18" charset="0"/>
              </a:rPr>
              <a:t>Oral Anticoagulation (INR 2.0 - 3.0)</a:t>
            </a:r>
            <a:endParaRPr lang="en-US" sz="320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2971800" y="2485572"/>
            <a:ext cx="0" cy="609600"/>
          </a:xfrm>
          <a:prstGeom prst="line">
            <a:avLst/>
          </a:prstGeom>
          <a:noFill/>
          <a:ln w="38100">
            <a:solidFill>
              <a:srgbClr val="1C407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405063" y="2982741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5-7 d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553200" y="2957286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 3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mos.-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indefinite</a:t>
            </a:r>
            <a:endParaRPr lang="en-US" sz="3200" dirty="0">
              <a:solidFill>
                <a:srgbClr val="B42025"/>
              </a:solidFill>
              <a:latin typeface="Georgia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52400" y="1571172"/>
            <a:ext cx="6096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1C4076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8900886" y="2485572"/>
            <a:ext cx="0" cy="609600"/>
          </a:xfrm>
          <a:prstGeom prst="line">
            <a:avLst/>
          </a:prstGeom>
          <a:noFill/>
          <a:ln w="38100">
            <a:solidFill>
              <a:srgbClr val="1C407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04863" y="4321445"/>
            <a:ext cx="8110537" cy="528638"/>
          </a:xfrm>
          <a:prstGeom prst="rect">
            <a:avLst/>
          </a:prstGeom>
          <a:solidFill>
            <a:srgbClr val="FF99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1C4076"/>
                </a:solidFill>
                <a:latin typeface="Georgia" pitchFamily="18" charset="0"/>
              </a:rPr>
              <a:t>LMWH S/C</a:t>
            </a:r>
            <a:endParaRPr lang="en-US" sz="3200" dirty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900886" y="3711845"/>
            <a:ext cx="0" cy="457200"/>
          </a:xfrm>
          <a:prstGeom prst="line">
            <a:avLst/>
          </a:prstGeom>
          <a:noFill/>
          <a:ln w="38100">
            <a:solidFill>
              <a:srgbClr val="1C407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097338" y="432144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4097338" y="4550045"/>
            <a:ext cx="48180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081463" y="4169045"/>
            <a:ext cx="4910137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700463" y="424524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1C4076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8600" y="4245245"/>
            <a:ext cx="5334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1C4076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6200" y="48477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pregnancy, uncontrolled </a:t>
            </a:r>
            <a:r>
              <a:rPr lang="en-US" dirty="0" err="1">
                <a:solidFill>
                  <a:srgbClr val="B42025"/>
                </a:solidFill>
                <a:latin typeface="Georgia" pitchFamily="18" charset="0"/>
              </a:rPr>
              <a:t>adenocarcinoma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, high bleeding risk,</a:t>
            </a:r>
          </a:p>
          <a:p>
            <a:pPr algn="ctr"/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rgbClr val="B42025"/>
                </a:solidFill>
                <a:latin typeface="Georgia" pitchFamily="18" charset="0"/>
              </a:rPr>
              <a:t>patient </a:t>
            </a:r>
            <a:r>
              <a:rPr lang="en-US" dirty="0">
                <a:solidFill>
                  <a:srgbClr val="B42025"/>
                </a:solidFill>
                <a:latin typeface="Georgia" pitchFamily="18" charset="0"/>
              </a:rPr>
              <a:t>preference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114800" y="4321445"/>
            <a:ext cx="0" cy="228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1C407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62428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Treatment of 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5344" y="838200"/>
            <a:ext cx="8171544" cy="4572000"/>
            <a:chOff x="152400" y="1295400"/>
            <a:chExt cx="8610600" cy="5377420"/>
          </a:xfrm>
        </p:grpSpPr>
        <p:sp>
          <p:nvSpPr>
            <p:cNvPr id="10" name="Line 2"/>
            <p:cNvSpPr>
              <a:spLocks noChangeShapeType="1"/>
            </p:cNvSpPr>
            <p:nvPr/>
          </p:nvSpPr>
          <p:spPr bwMode="auto">
            <a:xfrm>
              <a:off x="1963738" y="5867400"/>
              <a:ext cx="609600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52400" y="3124199"/>
              <a:ext cx="1709738" cy="810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Recurrent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VTE 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963738" y="1371601"/>
              <a:ext cx="2379662" cy="538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35000"/>
                </a:lnSpc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Anticoagulation</a:t>
              </a: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1963738" y="5791200"/>
              <a:ext cx="2379662" cy="7620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979738" y="6019799"/>
              <a:ext cx="4403725" cy="528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Time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354138" y="5535682"/>
              <a:ext cx="542925" cy="528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0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98938" y="5791200"/>
              <a:ext cx="13652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4320416" y="1981199"/>
              <a:ext cx="7937" cy="3809999"/>
            </a:xfrm>
            <a:prstGeom prst="line">
              <a:avLst/>
            </a:prstGeom>
            <a:noFill/>
            <a:ln w="38100">
              <a:solidFill>
                <a:srgbClr val="1C407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963738" y="1295400"/>
              <a:ext cx="0" cy="45720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5562600" y="4038600"/>
              <a:ext cx="3200400" cy="1219200"/>
            </a:xfrm>
            <a:prstGeom prst="wedgeRoundRectCallout">
              <a:avLst>
                <a:gd name="adj1" fmla="val -88245"/>
                <a:gd name="adj2" fmla="val 86574"/>
                <a:gd name="adj3" fmla="val 16667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000099"/>
                  </a:solidFill>
                  <a:latin typeface="Georgia" pitchFamily="18" charset="0"/>
                  <a:ea typeface="ＭＳ Ｐゴシック" pitchFamily="-59" charset="-128"/>
                </a:rPr>
                <a:t>With anticoagulation, the risk of recurrent VTE is very low.</a:t>
              </a:r>
            </a:p>
          </p:txBody>
        </p:sp>
        <p:cxnSp>
          <p:nvCxnSpPr>
            <p:cNvPr id="23" name="Straight Arrow Connector 24"/>
            <p:cNvCxnSpPr>
              <a:cxnSpLocks noChangeShapeType="1"/>
              <a:stCxn id="22" idx="0"/>
            </p:cNvCxnSpPr>
            <p:nvPr/>
          </p:nvCxnSpPr>
          <p:spPr bwMode="auto">
            <a:xfrm flipH="1" flipV="1">
              <a:off x="1981200" y="5851317"/>
              <a:ext cx="38101" cy="434013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1524000" y="6285329"/>
              <a:ext cx="990601" cy="387491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99"/>
                  </a:solidFill>
                  <a:latin typeface="Georgia" pitchFamily="18" charset="0"/>
                </a:rPr>
                <a:t>VTE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62428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Treatment of 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75344" y="838200"/>
            <a:ext cx="8171544" cy="4572000"/>
            <a:chOff x="152400" y="1295400"/>
            <a:chExt cx="8610600" cy="5377420"/>
          </a:xfrm>
        </p:grpSpPr>
        <p:sp>
          <p:nvSpPr>
            <p:cNvPr id="10" name="Line 2"/>
            <p:cNvSpPr>
              <a:spLocks noChangeShapeType="1"/>
            </p:cNvSpPr>
            <p:nvPr/>
          </p:nvSpPr>
          <p:spPr bwMode="auto">
            <a:xfrm>
              <a:off x="1963738" y="5867400"/>
              <a:ext cx="609600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52400" y="3124199"/>
              <a:ext cx="1709738" cy="810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Recurrent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VTE 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963738" y="1371601"/>
              <a:ext cx="2379662" cy="538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35000"/>
                </a:lnSpc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Anticoagulation</a:t>
              </a: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1963738" y="5791200"/>
              <a:ext cx="2379662" cy="7620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979738" y="6019799"/>
              <a:ext cx="4403725" cy="528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Time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354138" y="5535682"/>
              <a:ext cx="542925" cy="528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0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98938" y="5791200"/>
              <a:ext cx="13652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4320416" y="1981199"/>
              <a:ext cx="7937" cy="3809999"/>
            </a:xfrm>
            <a:prstGeom prst="line">
              <a:avLst/>
            </a:prstGeom>
            <a:noFill/>
            <a:ln w="38100">
              <a:solidFill>
                <a:srgbClr val="1C407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963738" y="1295400"/>
              <a:ext cx="0" cy="45720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5562600" y="2550131"/>
              <a:ext cx="3200400" cy="2349174"/>
            </a:xfrm>
            <a:prstGeom prst="wedgeRoundRectCallout">
              <a:avLst>
                <a:gd name="adj1" fmla="val -46191"/>
                <a:gd name="adj2" fmla="val 80034"/>
                <a:gd name="adj3" fmla="val 16667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i="1" dirty="0" smtClean="0">
                  <a:solidFill>
                    <a:srgbClr val="000099"/>
                  </a:solidFill>
                  <a:latin typeface="Georgia" pitchFamily="18" charset="0"/>
                  <a:ea typeface="ＭＳ Ｐゴシック" pitchFamily="-59" charset="-128"/>
                </a:rPr>
                <a:t>If the VTE was provoked (surgery, trauma, pregnancy, acute illness, etc.), th</a:t>
              </a:r>
              <a:r>
                <a:rPr lang="en-US" i="1" dirty="0" smtClean="0">
                  <a:solidFill>
                    <a:srgbClr val="000099"/>
                  </a:solidFill>
                  <a:latin typeface="Georgia" pitchFamily="18" charset="0"/>
                  <a:ea typeface="ＭＳ Ｐゴシック" pitchFamily="-59" charset="-128"/>
                </a:rPr>
                <a:t>e risks of recurrent VTE after a period of anticoagulation is low</a:t>
              </a:r>
              <a:r>
                <a:rPr lang="en-US" i="1" dirty="0" smtClean="0">
                  <a:solidFill>
                    <a:srgbClr val="000099"/>
                  </a:solidFill>
                  <a:latin typeface="Georgia" pitchFamily="18" charset="0"/>
                  <a:ea typeface="ＭＳ Ｐゴシック" pitchFamily="-59" charset="-128"/>
                </a:rPr>
                <a:t>.</a:t>
              </a:r>
              <a:endParaRPr lang="en-US" i="1" dirty="0">
                <a:solidFill>
                  <a:srgbClr val="000099"/>
                </a:solidFill>
                <a:latin typeface="Georgia" pitchFamily="18" charset="0"/>
                <a:ea typeface="ＭＳ Ｐゴシック" pitchFamily="-59" charset="-128"/>
              </a:endParaRPr>
            </a:p>
          </p:txBody>
        </p:sp>
        <p:cxnSp>
          <p:nvCxnSpPr>
            <p:cNvPr id="23" name="Straight Arrow Connector 24"/>
            <p:cNvCxnSpPr>
              <a:cxnSpLocks noChangeShapeType="1"/>
              <a:stCxn id="22" idx="0"/>
            </p:cNvCxnSpPr>
            <p:nvPr/>
          </p:nvCxnSpPr>
          <p:spPr bwMode="auto">
            <a:xfrm flipH="1" flipV="1">
              <a:off x="1981200" y="5851317"/>
              <a:ext cx="38101" cy="434013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1524000" y="6285329"/>
              <a:ext cx="990601" cy="387491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99"/>
                  </a:solidFill>
                  <a:latin typeface="Georgia" pitchFamily="18" charset="0"/>
                </a:rPr>
                <a:t>VTE</a:t>
              </a:r>
            </a:p>
          </p:txBody>
        </p:sp>
      </p:grpSp>
      <p:sp>
        <p:nvSpPr>
          <p:cNvPr id="24" name="Freeform 9"/>
          <p:cNvSpPr>
            <a:spLocks/>
          </p:cNvSpPr>
          <p:nvPr/>
        </p:nvSpPr>
        <p:spPr bwMode="auto">
          <a:xfrm>
            <a:off x="4407760" y="4419600"/>
            <a:ext cx="3593239" cy="268840"/>
          </a:xfrm>
          <a:custGeom>
            <a:avLst/>
            <a:gdLst>
              <a:gd name="T0" fmla="*/ 0 w 2104"/>
              <a:gd name="T1" fmla="*/ 611204211 h 152"/>
              <a:gd name="T2" fmla="*/ 428300933 w 2104"/>
              <a:gd name="T3" fmla="*/ 450360047 h 152"/>
              <a:gd name="T4" fmla="*/ 2147483647 w 2104"/>
              <a:gd name="T5" fmla="*/ 289517889 h 152"/>
              <a:gd name="T6" fmla="*/ 2147483647 w 2104"/>
              <a:gd name="T7" fmla="*/ 64336863 h 152"/>
              <a:gd name="T8" fmla="*/ 2147483647 w 2104"/>
              <a:gd name="T9" fmla="*/ 128673726 h 152"/>
              <a:gd name="T10" fmla="*/ 2147483647 w 2104"/>
              <a:gd name="T11" fmla="*/ 64336863 h 152"/>
              <a:gd name="T12" fmla="*/ 2147483647 w 2104"/>
              <a:gd name="T13" fmla="*/ 0 h 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04"/>
              <a:gd name="T22" fmla="*/ 0 h 152"/>
              <a:gd name="T23" fmla="*/ 2104 w 2104"/>
              <a:gd name="T24" fmla="*/ 152 h 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04" h="152">
                <a:moveTo>
                  <a:pt x="0" y="152"/>
                </a:moveTo>
                <a:cubicBezTo>
                  <a:pt x="73" y="104"/>
                  <a:pt x="29" y="122"/>
                  <a:pt x="136" y="112"/>
                </a:cubicBezTo>
                <a:cubicBezTo>
                  <a:pt x="410" y="57"/>
                  <a:pt x="733" y="76"/>
                  <a:pt x="1000" y="72"/>
                </a:cubicBezTo>
                <a:cubicBezTo>
                  <a:pt x="1040" y="52"/>
                  <a:pt x="1069" y="27"/>
                  <a:pt x="1112" y="16"/>
                </a:cubicBezTo>
                <a:cubicBezTo>
                  <a:pt x="1197" y="19"/>
                  <a:pt x="1283" y="33"/>
                  <a:pt x="1368" y="32"/>
                </a:cubicBezTo>
                <a:cubicBezTo>
                  <a:pt x="1544" y="30"/>
                  <a:pt x="1896" y="16"/>
                  <a:pt x="1896" y="16"/>
                </a:cubicBezTo>
                <a:cubicBezTo>
                  <a:pt x="1966" y="4"/>
                  <a:pt x="2033" y="0"/>
                  <a:pt x="2104" y="0"/>
                </a:cubicBezTo>
              </a:path>
            </a:pathLst>
          </a:cu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62428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Treatment of 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75344" y="838200"/>
            <a:ext cx="8363854" cy="4571999"/>
            <a:chOff x="152400" y="1295400"/>
            <a:chExt cx="8813243" cy="5377420"/>
          </a:xfrm>
        </p:grpSpPr>
        <p:sp>
          <p:nvSpPr>
            <p:cNvPr id="10" name="Line 2"/>
            <p:cNvSpPr>
              <a:spLocks noChangeShapeType="1"/>
            </p:cNvSpPr>
            <p:nvPr/>
          </p:nvSpPr>
          <p:spPr bwMode="auto">
            <a:xfrm>
              <a:off x="1963738" y="5867400"/>
              <a:ext cx="609600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52400" y="3124199"/>
              <a:ext cx="1709738" cy="810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Recurrent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2000" dirty="0">
                  <a:solidFill>
                    <a:srgbClr val="B42025"/>
                  </a:solidFill>
                  <a:latin typeface="Georgia" pitchFamily="18" charset="0"/>
                </a:rPr>
                <a:t>VTE 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963738" y="1371601"/>
              <a:ext cx="2379662" cy="538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35000"/>
                </a:lnSpc>
                <a:spcBef>
                  <a:spcPct val="5000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Georgia" pitchFamily="18" charset="0"/>
                </a:rPr>
                <a:t>Anticoagulation</a:t>
              </a: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1963738" y="5791200"/>
              <a:ext cx="2379662" cy="76200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979738" y="6019799"/>
              <a:ext cx="4403725" cy="528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>
                  <a:solidFill>
                    <a:srgbClr val="B42025"/>
                  </a:solidFill>
                  <a:latin typeface="Georgia" pitchFamily="18" charset="0"/>
                </a:rPr>
                <a:t>Time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354138" y="5535682"/>
              <a:ext cx="542925" cy="528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0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98938" y="5791200"/>
              <a:ext cx="136525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963738" y="1295400"/>
              <a:ext cx="0" cy="45720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4710051" y="1474647"/>
              <a:ext cx="4255592" cy="1344355"/>
            </a:xfrm>
            <a:prstGeom prst="wedgeRoundRectCallout">
              <a:avLst>
                <a:gd name="adj1" fmla="val -27503"/>
                <a:gd name="adj2" fmla="val 111780"/>
                <a:gd name="adj3" fmla="val 16667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i="1" dirty="0" smtClean="0">
                  <a:solidFill>
                    <a:srgbClr val="000099"/>
                  </a:solidFill>
                  <a:latin typeface="Georgia" pitchFamily="18" charset="0"/>
                  <a:ea typeface="ＭＳ Ｐゴシック" pitchFamily="-59" charset="-128"/>
                </a:rPr>
                <a:t>If the VTE was unprovoked, associated with cancer or some </a:t>
              </a:r>
              <a:r>
                <a:rPr lang="en-US" sz="1600" i="1" dirty="0" err="1" smtClean="0">
                  <a:solidFill>
                    <a:srgbClr val="000099"/>
                  </a:solidFill>
                  <a:latin typeface="Georgia" pitchFamily="18" charset="0"/>
                  <a:ea typeface="ＭＳ Ｐゴシック" pitchFamily="-59" charset="-128"/>
                </a:rPr>
                <a:t>thrombophilia</a:t>
              </a:r>
              <a:r>
                <a:rPr lang="en-US" sz="1600" i="1" dirty="0" err="1" smtClean="0">
                  <a:solidFill>
                    <a:srgbClr val="000099"/>
                  </a:solidFill>
                  <a:latin typeface="Georgia" pitchFamily="18" charset="0"/>
                  <a:ea typeface="ＭＳ Ｐゴシック" pitchFamily="-59" charset="-128"/>
                </a:rPr>
                <a:t>s</a:t>
              </a:r>
              <a:r>
                <a:rPr lang="en-US" sz="1600" i="1" dirty="0" smtClean="0">
                  <a:solidFill>
                    <a:srgbClr val="000099"/>
                  </a:solidFill>
                  <a:latin typeface="Georgia" pitchFamily="18" charset="0"/>
                  <a:ea typeface="ＭＳ Ｐゴシック" pitchFamily="-59" charset="-128"/>
                </a:rPr>
                <a:t>, the risks of recurrent VTE after a period of anticoagulation is higher.</a:t>
              </a:r>
              <a:endParaRPr lang="en-US" sz="1600" i="1" dirty="0">
                <a:solidFill>
                  <a:srgbClr val="000099"/>
                </a:solidFill>
                <a:latin typeface="Georgia" pitchFamily="18" charset="0"/>
                <a:ea typeface="ＭＳ Ｐゴシック" pitchFamily="-59" charset="-128"/>
              </a:endParaRPr>
            </a:p>
          </p:txBody>
        </p:sp>
        <p:cxnSp>
          <p:nvCxnSpPr>
            <p:cNvPr id="23" name="Straight Arrow Connector 24"/>
            <p:cNvCxnSpPr>
              <a:cxnSpLocks noChangeShapeType="1"/>
              <a:stCxn id="22" idx="0"/>
            </p:cNvCxnSpPr>
            <p:nvPr/>
          </p:nvCxnSpPr>
          <p:spPr bwMode="auto">
            <a:xfrm flipH="1" flipV="1">
              <a:off x="1981200" y="5851317"/>
              <a:ext cx="38101" cy="434013"/>
            </a:xfrm>
            <a:prstGeom prst="straightConnector1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1524000" y="6285329"/>
              <a:ext cx="990601" cy="387491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99"/>
                  </a:solidFill>
                  <a:latin typeface="Georgia" pitchFamily="18" charset="0"/>
                </a:rPr>
                <a:t>VTE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4320416" y="1981199"/>
              <a:ext cx="7937" cy="3809999"/>
            </a:xfrm>
            <a:prstGeom prst="line">
              <a:avLst/>
            </a:prstGeom>
            <a:noFill/>
            <a:ln w="38100">
              <a:solidFill>
                <a:srgbClr val="1C407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eorgia" pitchFamily="18" charset="0"/>
              </a:endParaRPr>
            </a:p>
          </p:txBody>
        </p:sp>
      </p:grpSp>
      <p:sp>
        <p:nvSpPr>
          <p:cNvPr id="24" name="Freeform 9"/>
          <p:cNvSpPr>
            <a:spLocks/>
          </p:cNvSpPr>
          <p:nvPr/>
        </p:nvSpPr>
        <p:spPr bwMode="auto">
          <a:xfrm>
            <a:off x="4407760" y="4419600"/>
            <a:ext cx="3593239" cy="268840"/>
          </a:xfrm>
          <a:custGeom>
            <a:avLst/>
            <a:gdLst>
              <a:gd name="T0" fmla="*/ 0 w 2104"/>
              <a:gd name="T1" fmla="*/ 611204211 h 152"/>
              <a:gd name="T2" fmla="*/ 428300933 w 2104"/>
              <a:gd name="T3" fmla="*/ 450360047 h 152"/>
              <a:gd name="T4" fmla="*/ 2147483647 w 2104"/>
              <a:gd name="T5" fmla="*/ 289517889 h 152"/>
              <a:gd name="T6" fmla="*/ 2147483647 w 2104"/>
              <a:gd name="T7" fmla="*/ 64336863 h 152"/>
              <a:gd name="T8" fmla="*/ 2147483647 w 2104"/>
              <a:gd name="T9" fmla="*/ 128673726 h 152"/>
              <a:gd name="T10" fmla="*/ 2147483647 w 2104"/>
              <a:gd name="T11" fmla="*/ 64336863 h 152"/>
              <a:gd name="T12" fmla="*/ 2147483647 w 2104"/>
              <a:gd name="T13" fmla="*/ 0 h 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04"/>
              <a:gd name="T22" fmla="*/ 0 h 152"/>
              <a:gd name="T23" fmla="*/ 2104 w 2104"/>
              <a:gd name="T24" fmla="*/ 152 h 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04" h="152">
                <a:moveTo>
                  <a:pt x="0" y="152"/>
                </a:moveTo>
                <a:cubicBezTo>
                  <a:pt x="73" y="104"/>
                  <a:pt x="29" y="122"/>
                  <a:pt x="136" y="112"/>
                </a:cubicBezTo>
                <a:cubicBezTo>
                  <a:pt x="410" y="57"/>
                  <a:pt x="733" y="76"/>
                  <a:pt x="1000" y="72"/>
                </a:cubicBezTo>
                <a:cubicBezTo>
                  <a:pt x="1040" y="52"/>
                  <a:pt x="1069" y="27"/>
                  <a:pt x="1112" y="16"/>
                </a:cubicBezTo>
                <a:cubicBezTo>
                  <a:pt x="1197" y="19"/>
                  <a:pt x="1283" y="33"/>
                  <a:pt x="1368" y="32"/>
                </a:cubicBezTo>
                <a:cubicBezTo>
                  <a:pt x="1544" y="30"/>
                  <a:pt x="1896" y="16"/>
                  <a:pt x="1896" y="16"/>
                </a:cubicBezTo>
                <a:cubicBezTo>
                  <a:pt x="1966" y="4"/>
                  <a:pt x="2033" y="0"/>
                  <a:pt x="2104" y="0"/>
                </a:cubicBezTo>
              </a:path>
            </a:pathLst>
          </a:cu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4371606" y="2286000"/>
            <a:ext cx="3629393" cy="2363867"/>
          </a:xfrm>
          <a:custGeom>
            <a:avLst/>
            <a:gdLst>
              <a:gd name="T0" fmla="*/ 0 w 2768"/>
              <a:gd name="T1" fmla="*/ 2147483647 h 1675"/>
              <a:gd name="T2" fmla="*/ 47810765 w 2768"/>
              <a:gd name="T3" fmla="*/ 2147483647 h 1675"/>
              <a:gd name="T4" fmla="*/ 79685078 w 2768"/>
              <a:gd name="T5" fmla="*/ 2147483647 h 1675"/>
              <a:gd name="T6" fmla="*/ 111559392 w 2768"/>
              <a:gd name="T7" fmla="*/ 2147483647 h 1675"/>
              <a:gd name="T8" fmla="*/ 207182333 w 2768"/>
              <a:gd name="T9" fmla="*/ 2147483647 h 1675"/>
              <a:gd name="T10" fmla="*/ 446237567 w 2768"/>
              <a:gd name="T11" fmla="*/ 2147483647 h 1675"/>
              <a:gd name="T12" fmla="*/ 541860508 w 2768"/>
              <a:gd name="T13" fmla="*/ 2147483647 h 1675"/>
              <a:gd name="T14" fmla="*/ 621545586 w 2768"/>
              <a:gd name="T15" fmla="*/ 2147483647 h 1675"/>
              <a:gd name="T16" fmla="*/ 653419900 w 2768"/>
              <a:gd name="T17" fmla="*/ 2147483647 h 1675"/>
              <a:gd name="T18" fmla="*/ 701230664 w 2768"/>
              <a:gd name="T19" fmla="*/ 2147483647 h 1675"/>
              <a:gd name="T20" fmla="*/ 924349448 w 2768"/>
              <a:gd name="T21" fmla="*/ 2147483647 h 1675"/>
              <a:gd name="T22" fmla="*/ 1019972389 w 2768"/>
              <a:gd name="T23" fmla="*/ 2147483647 h 1675"/>
              <a:gd name="T24" fmla="*/ 1083721016 w 2768"/>
              <a:gd name="T25" fmla="*/ 2147483647 h 1675"/>
              <a:gd name="T26" fmla="*/ 1115595329 w 2768"/>
              <a:gd name="T27" fmla="*/ 2147483647 h 1675"/>
              <a:gd name="T28" fmla="*/ 1211216859 w 2768"/>
              <a:gd name="T29" fmla="*/ 2147483647 h 1675"/>
              <a:gd name="T30" fmla="*/ 1306839799 w 2768"/>
              <a:gd name="T31" fmla="*/ 2147483647 h 1675"/>
              <a:gd name="T32" fmla="*/ 1450273505 w 2768"/>
              <a:gd name="T33" fmla="*/ 1874995897 h 1675"/>
              <a:gd name="T34" fmla="*/ 1609643661 w 2768"/>
              <a:gd name="T35" fmla="*/ 1693544682 h 1675"/>
              <a:gd name="T36" fmla="*/ 1673392288 w 2768"/>
              <a:gd name="T37" fmla="*/ 1633060943 h 1675"/>
              <a:gd name="T38" fmla="*/ 1769013818 w 2768"/>
              <a:gd name="T39" fmla="*/ 1552415958 h 1675"/>
              <a:gd name="T40" fmla="*/ 1912447523 w 2768"/>
              <a:gd name="T41" fmla="*/ 1270158511 h 1675"/>
              <a:gd name="T42" fmla="*/ 2147483647 w 2768"/>
              <a:gd name="T43" fmla="*/ 1209674773 h 1675"/>
              <a:gd name="T44" fmla="*/ 2147483647 w 2768"/>
              <a:gd name="T45" fmla="*/ 846772341 h 1675"/>
              <a:gd name="T46" fmla="*/ 2147483647 w 2768"/>
              <a:gd name="T47" fmla="*/ 705643617 h 1675"/>
              <a:gd name="T48" fmla="*/ 2147483647 w 2768"/>
              <a:gd name="T49" fmla="*/ 665321125 h 1675"/>
              <a:gd name="T50" fmla="*/ 2147483647 w 2768"/>
              <a:gd name="T51" fmla="*/ 624998632 h 1675"/>
              <a:gd name="T52" fmla="*/ 2147483647 w 2768"/>
              <a:gd name="T53" fmla="*/ 403224924 h 1675"/>
              <a:gd name="T54" fmla="*/ 2147483647 w 2768"/>
              <a:gd name="T55" fmla="*/ 181451216 h 1675"/>
              <a:gd name="T56" fmla="*/ 2147483647 w 2768"/>
              <a:gd name="T57" fmla="*/ 100806231 h 1675"/>
              <a:gd name="T58" fmla="*/ 2147483647 w 2768"/>
              <a:gd name="T59" fmla="*/ 20161246 h 1675"/>
              <a:gd name="T60" fmla="*/ 2147483647 w 2768"/>
              <a:gd name="T61" fmla="*/ 0 h 1675"/>
              <a:gd name="T62" fmla="*/ 2147483647 w 2768"/>
              <a:gd name="T63" fmla="*/ 20161246 h 167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68"/>
              <a:gd name="T97" fmla="*/ 0 h 1675"/>
              <a:gd name="T98" fmla="*/ 2768 w 2768"/>
              <a:gd name="T99" fmla="*/ 1675 h 167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68" h="1675">
                <a:moveTo>
                  <a:pt x="0" y="1664"/>
                </a:moveTo>
                <a:cubicBezTo>
                  <a:pt x="8" y="1667"/>
                  <a:pt x="16" y="1675"/>
                  <a:pt x="24" y="1672"/>
                </a:cubicBezTo>
                <a:cubicBezTo>
                  <a:pt x="33" y="1668"/>
                  <a:pt x="36" y="1657"/>
                  <a:pt x="40" y="1648"/>
                </a:cubicBezTo>
                <a:cubicBezTo>
                  <a:pt x="47" y="1633"/>
                  <a:pt x="47" y="1614"/>
                  <a:pt x="56" y="1600"/>
                </a:cubicBezTo>
                <a:cubicBezTo>
                  <a:pt x="72" y="1576"/>
                  <a:pt x="88" y="1552"/>
                  <a:pt x="104" y="1528"/>
                </a:cubicBezTo>
                <a:cubicBezTo>
                  <a:pt x="128" y="1492"/>
                  <a:pt x="191" y="1502"/>
                  <a:pt x="224" y="1480"/>
                </a:cubicBezTo>
                <a:cubicBezTo>
                  <a:pt x="240" y="1469"/>
                  <a:pt x="272" y="1448"/>
                  <a:pt x="272" y="1448"/>
                </a:cubicBezTo>
                <a:cubicBezTo>
                  <a:pt x="318" y="1379"/>
                  <a:pt x="257" y="1460"/>
                  <a:pt x="312" y="1416"/>
                </a:cubicBezTo>
                <a:cubicBezTo>
                  <a:pt x="320" y="1410"/>
                  <a:pt x="321" y="1399"/>
                  <a:pt x="328" y="1392"/>
                </a:cubicBezTo>
                <a:cubicBezTo>
                  <a:pt x="335" y="1385"/>
                  <a:pt x="344" y="1381"/>
                  <a:pt x="352" y="1376"/>
                </a:cubicBezTo>
                <a:cubicBezTo>
                  <a:pt x="385" y="1326"/>
                  <a:pt x="424" y="1347"/>
                  <a:pt x="464" y="1320"/>
                </a:cubicBezTo>
                <a:cubicBezTo>
                  <a:pt x="480" y="1309"/>
                  <a:pt x="512" y="1288"/>
                  <a:pt x="512" y="1288"/>
                </a:cubicBezTo>
                <a:cubicBezTo>
                  <a:pt x="538" y="1209"/>
                  <a:pt x="494" y="1330"/>
                  <a:pt x="544" y="1240"/>
                </a:cubicBezTo>
                <a:cubicBezTo>
                  <a:pt x="552" y="1225"/>
                  <a:pt x="551" y="1206"/>
                  <a:pt x="560" y="1192"/>
                </a:cubicBezTo>
                <a:cubicBezTo>
                  <a:pt x="581" y="1161"/>
                  <a:pt x="587" y="1127"/>
                  <a:pt x="608" y="1096"/>
                </a:cubicBezTo>
                <a:cubicBezTo>
                  <a:pt x="624" y="1016"/>
                  <a:pt x="634" y="934"/>
                  <a:pt x="656" y="856"/>
                </a:cubicBezTo>
                <a:cubicBezTo>
                  <a:pt x="672" y="798"/>
                  <a:pt x="664" y="765"/>
                  <a:pt x="728" y="744"/>
                </a:cubicBezTo>
                <a:cubicBezTo>
                  <a:pt x="745" y="718"/>
                  <a:pt x="779" y="682"/>
                  <a:pt x="808" y="672"/>
                </a:cubicBezTo>
                <a:cubicBezTo>
                  <a:pt x="819" y="664"/>
                  <a:pt x="829" y="656"/>
                  <a:pt x="840" y="648"/>
                </a:cubicBezTo>
                <a:cubicBezTo>
                  <a:pt x="856" y="637"/>
                  <a:pt x="888" y="616"/>
                  <a:pt x="888" y="616"/>
                </a:cubicBezTo>
                <a:cubicBezTo>
                  <a:pt x="904" y="584"/>
                  <a:pt x="928" y="527"/>
                  <a:pt x="960" y="504"/>
                </a:cubicBezTo>
                <a:cubicBezTo>
                  <a:pt x="988" y="484"/>
                  <a:pt x="1068" y="484"/>
                  <a:pt x="1096" y="480"/>
                </a:cubicBezTo>
                <a:cubicBezTo>
                  <a:pt x="1188" y="449"/>
                  <a:pt x="1201" y="393"/>
                  <a:pt x="1272" y="336"/>
                </a:cubicBezTo>
                <a:cubicBezTo>
                  <a:pt x="1312" y="304"/>
                  <a:pt x="1351" y="292"/>
                  <a:pt x="1400" y="280"/>
                </a:cubicBezTo>
                <a:cubicBezTo>
                  <a:pt x="1459" y="265"/>
                  <a:pt x="1466" y="273"/>
                  <a:pt x="1544" y="264"/>
                </a:cubicBezTo>
                <a:cubicBezTo>
                  <a:pt x="1581" y="260"/>
                  <a:pt x="1656" y="248"/>
                  <a:pt x="1656" y="248"/>
                </a:cubicBezTo>
                <a:cubicBezTo>
                  <a:pt x="1700" y="219"/>
                  <a:pt x="1715" y="197"/>
                  <a:pt x="1752" y="160"/>
                </a:cubicBezTo>
                <a:cubicBezTo>
                  <a:pt x="1782" y="71"/>
                  <a:pt x="2008" y="74"/>
                  <a:pt x="2056" y="72"/>
                </a:cubicBezTo>
                <a:cubicBezTo>
                  <a:pt x="2111" y="63"/>
                  <a:pt x="2170" y="55"/>
                  <a:pt x="2224" y="40"/>
                </a:cubicBezTo>
                <a:cubicBezTo>
                  <a:pt x="2254" y="31"/>
                  <a:pt x="2272" y="12"/>
                  <a:pt x="2304" y="8"/>
                </a:cubicBezTo>
                <a:cubicBezTo>
                  <a:pt x="2341" y="4"/>
                  <a:pt x="2379" y="3"/>
                  <a:pt x="2416" y="0"/>
                </a:cubicBezTo>
                <a:cubicBezTo>
                  <a:pt x="2763" y="8"/>
                  <a:pt x="2645" y="8"/>
                  <a:pt x="2768" y="8"/>
                </a:cubicBezTo>
              </a:path>
            </a:pathLst>
          </a:cu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D-</a:t>
            </a:r>
            <a:r>
              <a:rPr lang="en-US" sz="4000" dirty="0" err="1" smtClean="0">
                <a:solidFill>
                  <a:srgbClr val="1C4076"/>
                </a:solidFill>
                <a:latin typeface="Georgia" pitchFamily="18" charset="0"/>
              </a:rPr>
              <a:t>Dimer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 to Predict VTE Recurrence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2133600"/>
            <a:ext cx="7620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2" indent="6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</a:rPr>
              <a:t>Patients with abnormal D-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</a:rPr>
              <a:t>Dimer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</a:rPr>
              <a:t> one month after discontinuation of anticoagulation have a significantly greater incidence of recurrent VTE than patients with a normal D-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</a:rPr>
              <a:t>dimer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42025"/>
                </a:solidFill>
                <a:uLnTx/>
                <a:uFillTx/>
                <a:latin typeface="Georgia" pitchFamily="18" charset="0"/>
              </a:rPr>
              <a:t>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B42025"/>
              </a:solidFill>
              <a:uLnTx/>
              <a:uFillTx/>
              <a:latin typeface="Georg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50247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000099"/>
              </a:buClr>
              <a:buFont typeface="Wingdings" pitchFamily="-59" charset="2"/>
              <a:buNone/>
            </a:pP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Palareti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- D-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Dimer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testing to determine the duration of anticoagulation therapy. </a:t>
            </a:r>
            <a:endParaRPr lang="en-US" sz="1200" dirty="0" smtClean="0">
              <a:solidFill>
                <a:srgbClr val="1C4076"/>
              </a:solidFill>
              <a:latin typeface="Georgia" pitchFamily="18" charset="0"/>
            </a:endParaRPr>
          </a:p>
          <a:p>
            <a:pPr algn="ctr">
              <a:spcBef>
                <a:spcPts val="0"/>
              </a:spcBef>
              <a:buClr>
                <a:srgbClr val="000099"/>
              </a:buClr>
              <a:buFont typeface="Wingdings" pitchFamily="-59" charset="2"/>
              <a:buNone/>
            </a:pPr>
            <a:r>
              <a:rPr lang="en-US" sz="1200" dirty="0" smtClean="0">
                <a:solidFill>
                  <a:srgbClr val="1C4076"/>
                </a:solidFill>
                <a:latin typeface="Georgia" pitchFamily="18" charset="0"/>
              </a:rPr>
              <a:t>N </a:t>
            </a:r>
            <a:r>
              <a:rPr lang="en-US" sz="1200" dirty="0" err="1">
                <a:solidFill>
                  <a:srgbClr val="1C4076"/>
                </a:solidFill>
                <a:latin typeface="Georgia" pitchFamily="18" charset="0"/>
              </a:rPr>
              <a:t>Engl</a:t>
            </a:r>
            <a:r>
              <a:rPr lang="en-US" sz="1200" dirty="0">
                <a:solidFill>
                  <a:srgbClr val="1C4076"/>
                </a:solidFill>
                <a:latin typeface="Georgia" pitchFamily="18" charset="0"/>
              </a:rPr>
              <a:t> J Med 2006;355:1780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Predictors of Recurrent 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0" y="1488484"/>
            <a:ext cx="89916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Ongoing risk factors – cancer, immobility, high risk 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thrombophilia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(APLA, AT deficiency)</a:t>
            </a:r>
          </a:p>
          <a:p>
            <a:pPr marL="1143000" lvl="2" indent="-2286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Unprovoked initial VTE</a:t>
            </a:r>
          </a:p>
          <a:p>
            <a:pPr marL="1143000" lvl="2" indent="-2286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Older age</a:t>
            </a:r>
          </a:p>
          <a:p>
            <a:pPr marL="1143000" lvl="2" indent="-2286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Male gender</a:t>
            </a:r>
          </a:p>
          <a:p>
            <a:pPr marL="1143000" lvl="2" indent="-2286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Obesity</a:t>
            </a:r>
          </a:p>
          <a:p>
            <a:pPr marL="1143000" lvl="2" indent="-2286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Residual DVT</a:t>
            </a:r>
          </a:p>
          <a:p>
            <a:pPr marL="1143000" lvl="2" indent="-22860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Elevated D-</a:t>
            </a:r>
            <a:r>
              <a:rPr lang="en-US" sz="2400" dirty="0" err="1" smtClean="0">
                <a:solidFill>
                  <a:srgbClr val="B42025"/>
                </a:solidFill>
                <a:latin typeface="Georgia" pitchFamily="18" charset="0"/>
              </a:rPr>
              <a:t>dimer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 1 month after stopping anticoagulants</a:t>
            </a:r>
            <a:endParaRPr lang="en-US" sz="2400" dirty="0">
              <a:solidFill>
                <a:srgbClr val="B4202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ecca\Desktop\LOGOS\VDC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533416"/>
            <a:ext cx="3276600" cy="13245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864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3855" y="5486400"/>
            <a:ext cx="9144000" cy="0"/>
          </a:xfrm>
          <a:prstGeom prst="line">
            <a:avLst/>
          </a:prstGeom>
          <a:ln w="63500" cmpd="thickThin"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0" y="-562428"/>
            <a:ext cx="91440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>Duration of Treatment for VTE</a:t>
            </a:r>
            <a: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1C4076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1C4076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05" y="5722203"/>
            <a:ext cx="57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VTE </a:t>
            </a:r>
            <a:r>
              <a:rPr lang="en-US" sz="4000" b="1" spc="600" dirty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4000" b="1" spc="600" dirty="0" smtClean="0">
                <a:solidFill>
                  <a:srgbClr val="B42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oolkit</a:t>
            </a:r>
            <a:endParaRPr lang="en-US" sz="4000" b="1" spc="600" dirty="0">
              <a:solidFill>
                <a:srgbClr val="B420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3667125"/>
            <a:ext cx="39957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82000" cy="273921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1</a:t>
            </a:r>
            <a:r>
              <a:rPr lang="en-US" sz="2400" baseline="30000" dirty="0">
                <a:solidFill>
                  <a:srgbClr val="B42025"/>
                </a:solidFill>
                <a:latin typeface="Georgia" pitchFamily="18" charset="0"/>
              </a:rPr>
              <a:t>st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Episode:</a:t>
            </a:r>
          </a:p>
          <a:p>
            <a:pPr lvl="1" eaLnBrk="0" hangingPunct="0">
              <a:tabLst>
                <a:tab pos="5141913" algn="l"/>
              </a:tabLst>
            </a:pP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Transient, reversed 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risk	3 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- 6 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mos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.</a:t>
            </a:r>
            <a:r>
              <a:rPr lang="en-US" sz="2400" dirty="0">
                <a:solidFill>
                  <a:srgbClr val="0000CC"/>
                </a:solidFill>
                <a:latin typeface="Georgia" pitchFamily="18" charset="0"/>
              </a:rPr>
              <a:t>	          </a:t>
            </a:r>
          </a:p>
          <a:p>
            <a:pPr lvl="1" eaLnBrk="0" hangingPunct="0">
              <a:tabLst>
                <a:tab pos="5141913" algn="l"/>
              </a:tabLst>
            </a:pPr>
            <a:endParaRPr lang="en-US" sz="1400" dirty="0" smtClean="0">
              <a:solidFill>
                <a:srgbClr val="000099"/>
              </a:solidFill>
              <a:latin typeface="Georgia" pitchFamily="18" charset="0"/>
            </a:endParaRPr>
          </a:p>
          <a:p>
            <a:pPr lvl="1" eaLnBrk="0" hangingPunct="0">
              <a:tabLst>
                <a:tab pos="5141913" algn="l"/>
              </a:tabLst>
            </a:pP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Unprovoked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	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12 </a:t>
            </a:r>
            <a:r>
              <a:rPr lang="en-US" sz="2400" dirty="0" err="1">
                <a:solidFill>
                  <a:srgbClr val="B42025"/>
                </a:solidFill>
                <a:latin typeface="Georgia" pitchFamily="18" charset="0"/>
              </a:rPr>
              <a:t>mos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  <a:sym typeface="Symbol" pitchFamily="-59" charset="2"/>
              </a:rPr>
              <a:t>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 indefinite* </a:t>
            </a:r>
            <a:r>
              <a:rPr lang="en-US" sz="2400" dirty="0">
                <a:solidFill>
                  <a:srgbClr val="00B0F0"/>
                </a:solidFill>
                <a:latin typeface="Georgia" pitchFamily="18" charset="0"/>
              </a:rPr>
              <a:t>        </a:t>
            </a:r>
          </a:p>
          <a:p>
            <a:pPr lvl="1" eaLnBrk="0" hangingPunct="0">
              <a:tabLst>
                <a:tab pos="5141913" algn="l"/>
              </a:tabLst>
            </a:pP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Ongoing risk (unresolved  </a:t>
            </a:r>
          </a:p>
          <a:p>
            <a:pPr lvl="1" eaLnBrk="0" hangingPunct="0">
              <a:tabLst>
                <a:tab pos="5141913" algn="l"/>
              </a:tabLst>
            </a:pP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cancer, AT deficiency, 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APLA)	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indefinite</a:t>
            </a:r>
            <a:r>
              <a:rPr lang="en-US" sz="2400" dirty="0">
                <a:solidFill>
                  <a:srgbClr val="B42025"/>
                </a:solidFill>
                <a:latin typeface="Georgia" pitchFamily="18" charset="0"/>
              </a:rPr>
              <a:t>*</a:t>
            </a:r>
            <a:r>
              <a:rPr lang="en-US" sz="2400" dirty="0">
                <a:solidFill>
                  <a:srgbClr val="00B0F0"/>
                </a:solidFill>
                <a:latin typeface="Georgia" pitchFamily="18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Georgia" pitchFamily="18" charset="0"/>
            </a:endParaRPr>
          </a:p>
          <a:p>
            <a:pPr eaLnBrk="0" hangingPunct="0">
              <a:tabLst>
                <a:tab pos="5141913" algn="l"/>
              </a:tabLst>
            </a:pPr>
            <a:endParaRPr lang="en-US" sz="1400" dirty="0" smtClean="0">
              <a:solidFill>
                <a:srgbClr val="00B0F0"/>
              </a:solidFill>
              <a:latin typeface="Georgia" pitchFamily="18" charset="0"/>
            </a:endParaRPr>
          </a:p>
          <a:p>
            <a:pPr eaLnBrk="0" hangingPunct="0">
              <a:tabLst>
                <a:tab pos="5141913" algn="l"/>
              </a:tabLst>
            </a:pP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Recurrent </a:t>
            </a:r>
            <a:r>
              <a:rPr lang="en-US" sz="2400" dirty="0" smtClean="0">
                <a:solidFill>
                  <a:srgbClr val="B42025"/>
                </a:solidFill>
                <a:latin typeface="Georgia" pitchFamily="18" charset="0"/>
              </a:rPr>
              <a:t>Episodes:</a:t>
            </a:r>
            <a:r>
              <a:rPr lang="en-US" sz="2400" dirty="0" smtClean="0">
                <a:solidFill>
                  <a:srgbClr val="000099"/>
                </a:solidFill>
                <a:latin typeface="Georgia" pitchFamily="18" charset="0"/>
              </a:rPr>
              <a:t>	indefinite*</a:t>
            </a:r>
            <a:endParaRPr lang="en-US" sz="24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14513" y="554831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457200" y="3886200"/>
            <a:ext cx="9144000" cy="151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71700" lvl="4" indent="-342900" eaLnBrk="0" hangingPunct="0">
              <a:spcAft>
                <a:spcPts val="500"/>
              </a:spcAft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  <a:sym typeface="Symbol" pitchFamily="-59" charset="2"/>
              </a:rPr>
              <a:t>* Periodic reassessment to discuss:</a:t>
            </a:r>
          </a:p>
          <a:p>
            <a:pPr marL="2628900" lvl="5" indent="-342900" eaLnBrk="0" hangingPunct="0">
              <a:spcAft>
                <a:spcPts val="500"/>
              </a:spcAft>
              <a:buFontTx/>
              <a:buAutoNum type="arabicParenR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  <a:sym typeface="Symbol" pitchFamily="-59" charset="2"/>
              </a:rPr>
              <a:t>Patient risk factors for bleeding and thrombosis</a:t>
            </a:r>
          </a:p>
          <a:p>
            <a:pPr marL="2628900" lvl="5" indent="-342900" eaLnBrk="0" hangingPunct="0">
              <a:spcAft>
                <a:spcPts val="500"/>
              </a:spcAft>
              <a:buFontTx/>
              <a:buAutoNum type="arabicParenR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New knowledge about risk of recurrence </a:t>
            </a:r>
          </a:p>
          <a:p>
            <a:pPr marL="2628900" lvl="5" indent="-342900" eaLnBrk="0" hangingPunct="0">
              <a:spcAft>
                <a:spcPts val="500"/>
              </a:spcAft>
              <a:buFontTx/>
              <a:buAutoNum type="arabicParenR"/>
            </a:pPr>
            <a:r>
              <a:rPr lang="en-US" sz="2000" dirty="0">
                <a:solidFill>
                  <a:srgbClr val="B42025"/>
                </a:solidFill>
                <a:latin typeface="Georgia" pitchFamily="18" charset="0"/>
              </a:rPr>
              <a:t>Patient preference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310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Long-Term Treatment of DVT/PE: 2 options </vt:lpstr>
      <vt:lpstr>Long-Term Treatment of DVT/PE: 2 options </vt:lpstr>
      <vt:lpstr>Treatment of VTE </vt:lpstr>
      <vt:lpstr>Treatment of VTE </vt:lpstr>
      <vt:lpstr>Treatment of VTE </vt:lpstr>
      <vt:lpstr>D-Dimer to Predict VTE Recurrence </vt:lpstr>
      <vt:lpstr>Predictors of Recurrent VTE </vt:lpstr>
      <vt:lpstr>Duration of Treatment for VTE 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Ferrell</dc:creator>
  <cp:lastModifiedBy>Rebecca Ferrell</cp:lastModifiedBy>
  <cp:revision>105</cp:revision>
  <dcterms:created xsi:type="dcterms:W3CDTF">2012-05-10T18:03:51Z</dcterms:created>
  <dcterms:modified xsi:type="dcterms:W3CDTF">2012-05-17T05:23:35Z</dcterms:modified>
</cp:coreProperties>
</file>