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56" r:id="rId3"/>
    <p:sldId id="325" r:id="rId4"/>
    <p:sldId id="331" r:id="rId5"/>
    <p:sldId id="332" r:id="rId6"/>
    <p:sldId id="333" r:id="rId7"/>
    <p:sldId id="334" r:id="rId8"/>
    <p:sldId id="335" r:id="rId9"/>
    <p:sldId id="337" r:id="rId10"/>
    <p:sldId id="338" r:id="rId11"/>
    <p:sldId id="339" r:id="rId12"/>
    <p:sldId id="340" r:id="rId13"/>
    <p:sldId id="341" r:id="rId14"/>
    <p:sldId id="336" r:id="rId15"/>
    <p:sldId id="343" r:id="rId16"/>
    <p:sldId id="344" r:id="rId17"/>
    <p:sldId id="342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076"/>
    <a:srgbClr val="B42025"/>
    <a:srgbClr val="FECF57"/>
    <a:srgbClr val="000000"/>
    <a:srgbClr val="3F5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9409-33DE-4177-82BA-9516057A121F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101-8A86-4ECF-B0FA-EA9FC9027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76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Chapter Eight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6891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Safe Use of Oral Anticoagulants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Warafin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and Alcohol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2856" y="1447800"/>
            <a:ext cx="9067800" cy="3539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0" lvl="2" indent="-22860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  <a:tabLst>
                <a:tab pos="3657600" algn="l"/>
              </a:tabLst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Binge drinking	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 increases INR</a:t>
            </a:r>
          </a:p>
          <a:p>
            <a:pPr marL="1143000" lvl="2" indent="-228600">
              <a:spcBef>
                <a:spcPct val="50000"/>
              </a:spcBef>
              <a:buClr>
                <a:srgbClr val="B42025"/>
              </a:buClr>
              <a:tabLst>
                <a:tab pos="3657600" algn="l"/>
              </a:tabLst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                             	 may reduce compliance</a:t>
            </a:r>
          </a:p>
          <a:p>
            <a:pPr marL="1143000" lvl="2" indent="-228600">
              <a:spcBef>
                <a:spcPct val="50000"/>
              </a:spcBef>
              <a:buClr>
                <a:srgbClr val="B42025"/>
              </a:buClr>
              <a:tabLst>
                <a:tab pos="3657600" algn="l"/>
              </a:tabLst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	        	 increases UGI bleed risk</a:t>
            </a:r>
          </a:p>
          <a:p>
            <a:pPr marL="1143000" lvl="2" indent="-228600">
              <a:spcBef>
                <a:spcPct val="50000"/>
              </a:spcBef>
              <a:buClr>
                <a:srgbClr val="B42025"/>
              </a:buClr>
              <a:tabLst>
                <a:tab pos="3657600" algn="l"/>
              </a:tabLst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	        	 reduces the stability of </a:t>
            </a:r>
          </a:p>
          <a:p>
            <a:pPr marL="1143000" lvl="2" indent="-228600">
              <a:buClr>
                <a:srgbClr val="B42025"/>
              </a:buClr>
              <a:tabLst>
                <a:tab pos="3657600" algn="l"/>
              </a:tabLst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		     anticoagulation</a:t>
            </a:r>
          </a:p>
          <a:p>
            <a:pPr marL="1143000" lvl="2" indent="-228600">
              <a:spcBef>
                <a:spcPts val="18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R</a:t>
            </a:r>
            <a:r>
              <a:rPr lang="en-US" sz="2800" b="1" dirty="0" smtClean="0">
                <a:solidFill>
                  <a:srgbClr val="B42025"/>
                </a:solidFill>
                <a:latin typeface="Georgia" pitchFamily="18" charset="0"/>
              </a:rPr>
              <a:t>ecommend moderation NOT abstinence</a:t>
            </a:r>
            <a:endParaRPr lang="en-US" sz="2800" b="1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New Drugs and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Warafin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2856" y="1447800"/>
            <a:ext cx="9067800" cy="29392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0" lvl="2" indent="-2286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Assume new drugs might affect the INR</a:t>
            </a:r>
          </a:p>
          <a:p>
            <a:pPr marL="1143000" lvl="2" indent="-2286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For a known interaction (or uncertain):</a:t>
            </a:r>
          </a:p>
          <a:p>
            <a:pPr marL="1600200" lvl="3" indent="-2286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	- get INR 4-5 days after starting</a:t>
            </a:r>
          </a:p>
          <a:p>
            <a:pPr marL="1143000" lvl="2" indent="-2286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If INR was increased previously with the same antibiotic, reduce </a:t>
            </a:r>
            <a:r>
              <a:rPr lang="en-US" sz="2800" dirty="0" err="1" smtClean="0">
                <a:solidFill>
                  <a:srgbClr val="B42025"/>
                </a:solidFill>
                <a:latin typeface="Georgia" pitchFamily="18" charset="0"/>
              </a:rPr>
              <a:t>warfarin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dose for a few days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907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ASA and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Warafin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Use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2856" y="1483032"/>
            <a:ext cx="9067800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1413" lvl="2" indent="-227013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Generally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AVOID</a:t>
            </a:r>
          </a:p>
          <a:p>
            <a:pPr marL="1141413" lvl="2" indent="-227013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No additional benefit for </a:t>
            </a:r>
            <a:r>
              <a:rPr lang="en-US" sz="2400" u="sng" dirty="0" smtClean="0">
                <a:solidFill>
                  <a:srgbClr val="B42025"/>
                </a:solidFill>
                <a:latin typeface="Georgia" pitchFamily="18" charset="0"/>
              </a:rPr>
              <a:t>most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patients </a:t>
            </a:r>
          </a:p>
          <a:p>
            <a:pPr marL="1141413" lvl="2" indent="-227013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Definite increase in bleeding risk</a:t>
            </a:r>
          </a:p>
          <a:p>
            <a:pPr marL="1141413" lvl="2" indent="-227013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There must be a good reason for the ASA, e.g. coronary artery stent, high-risk mechanical heart valve, acute coronary syndrome, TIA/stroke on 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warfarin</a:t>
            </a:r>
            <a:endParaRPr lang="en-US" sz="24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141413" lvl="2" indent="-227013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Therefore, the combination of an 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antiplatelet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agent and 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warfarin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must be an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ACTIVE decision</a:t>
            </a:r>
            <a:endParaRPr lang="en-US" sz="2400" b="1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907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NSAIDs and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Warafin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Use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2856" y="1483032"/>
            <a:ext cx="9067800" cy="3933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1413" lvl="2" indent="-227013">
              <a:spcBef>
                <a:spcPct val="6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Not anticoagulants; minimal platelet inhibition</a:t>
            </a:r>
          </a:p>
          <a:p>
            <a:pPr marL="1141413" lvl="2" indent="-227013">
              <a:spcBef>
                <a:spcPct val="6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Effect on INR unpredictable (may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  <a:sym typeface="Symbol" pitchFamily="-59" charset="2"/>
              </a:rPr>
              <a:t> it)</a:t>
            </a:r>
            <a:endParaRPr lang="en-US" sz="24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141413" lvl="2" indent="-227013">
              <a:spcBef>
                <a:spcPct val="6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Like all meds, there should be a good reason for the NSAID</a:t>
            </a:r>
          </a:p>
          <a:p>
            <a:pPr marL="1141413" lvl="2" indent="-227013">
              <a:spcBef>
                <a:spcPct val="6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If starting </a:t>
            </a:r>
            <a:r>
              <a:rPr lang="en-US" sz="2400" u="sng" dirty="0" smtClean="0">
                <a:solidFill>
                  <a:srgbClr val="B42025"/>
                </a:solidFill>
                <a:latin typeface="Georgia" pitchFamily="18" charset="0"/>
              </a:rPr>
              <a:t>regular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NSAID use, check INR 4-5 days later (if using PRN, don’t bother)</a:t>
            </a:r>
          </a:p>
          <a:p>
            <a:pPr marL="1141413" lvl="2" indent="-227013">
              <a:spcBef>
                <a:spcPct val="6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If high-risk of GI bleeding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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avoid or add PPI (age &gt;60, previous PUD, GERD, steroids)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38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What to do if INR is not 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what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was 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expected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>
              <a:spcBef>
                <a:spcPts val="0"/>
              </a:spcBef>
            </a:pPr>
            <a:r>
              <a:rPr lang="en-US" sz="3600" dirty="0">
                <a:solidFill>
                  <a:srgbClr val="1C4076"/>
                </a:solidFill>
                <a:latin typeface="Georgia" pitchFamily="18" charset="0"/>
              </a:rPr>
              <a:t>If the INR value is not what you </a:t>
            </a:r>
            <a:endParaRPr lang="en-US" sz="3600" dirty="0" smtClean="0">
              <a:solidFill>
                <a:srgbClr val="1C4076"/>
              </a:solidFill>
              <a:latin typeface="Georgia" pitchFamily="18" charset="0"/>
            </a:endParaRPr>
          </a:p>
          <a:p>
            <a:pPr marL="0" lvl="2" algn="ctr">
              <a:spcBef>
                <a:spcPts val="0"/>
              </a:spcBef>
            </a:pPr>
            <a:r>
              <a:rPr lang="en-US" sz="3600" dirty="0" smtClean="0">
                <a:solidFill>
                  <a:srgbClr val="1C4076"/>
                </a:solidFill>
                <a:latin typeface="Georgia" pitchFamily="18" charset="0"/>
              </a:rPr>
              <a:t> expected</a:t>
            </a:r>
            <a:r>
              <a:rPr lang="en-US" sz="3600" dirty="0">
                <a:solidFill>
                  <a:srgbClr val="1C4076"/>
                </a:solidFill>
                <a:latin typeface="Georgia" pitchFamily="18" charset="0"/>
              </a:rPr>
              <a:t>, ask the question, </a:t>
            </a:r>
          </a:p>
          <a:p>
            <a:pPr marL="2174875" lvl="4" indent="-346075">
              <a:spcBef>
                <a:spcPct val="50000"/>
              </a:spcBef>
            </a:pPr>
            <a:r>
              <a:rPr lang="en-US" sz="3600" b="1" dirty="0" smtClean="0">
                <a:solidFill>
                  <a:srgbClr val="B42025"/>
                </a:solidFill>
                <a:latin typeface="Georgia" pitchFamily="18" charset="0"/>
              </a:rPr>
              <a:t>“</a:t>
            </a:r>
            <a:r>
              <a:rPr lang="en-US" sz="3600" b="1" dirty="0">
                <a:solidFill>
                  <a:srgbClr val="B42025"/>
                </a:solidFill>
                <a:latin typeface="Georgia" pitchFamily="18" charset="0"/>
              </a:rPr>
              <a:t>Why did this happen?”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983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INR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Higher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than Expected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2856" y="1483032"/>
            <a:ext cx="9067800" cy="3693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9350" lvl="2" indent="-234950">
              <a:spcBef>
                <a:spcPct val="35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Miscommunication about dosing by the doctor or patient</a:t>
            </a:r>
          </a:p>
          <a:p>
            <a:pPr marL="1149350" lvl="2" indent="-234950">
              <a:spcBef>
                <a:spcPct val="35000"/>
              </a:spcBef>
              <a:buClr>
                <a:srgbClr val="B42025"/>
              </a:buClr>
            </a:pPr>
            <a:r>
              <a:rPr lang="en-US" sz="2400" i="1" dirty="0" smtClean="0">
                <a:solidFill>
                  <a:srgbClr val="B42025"/>
                </a:solidFill>
                <a:latin typeface="Georgia" pitchFamily="18" charset="0"/>
              </a:rPr>
              <a:t>      </a:t>
            </a:r>
            <a:r>
              <a:rPr lang="en-US" sz="2400" i="1" dirty="0" smtClean="0">
                <a:solidFill>
                  <a:srgbClr val="1C4076"/>
                </a:solidFill>
                <a:latin typeface="Georgia" pitchFamily="18" charset="0"/>
              </a:rPr>
              <a:t>“Tell me what doses you’ve taken since the last INR”</a:t>
            </a:r>
          </a:p>
          <a:p>
            <a:pPr marL="1149350" lvl="2" indent="-234950">
              <a:spcBef>
                <a:spcPct val="35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New medication – antibiotics, high dose acetaminophen, 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amiodarone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, NSAIDs, 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statins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, 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omeprazole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, over-the counter drugs, herbals</a:t>
            </a:r>
          </a:p>
          <a:p>
            <a:pPr marL="1149350" lvl="2" indent="-234950">
              <a:spcBef>
                <a:spcPct val="35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Substantial alcohol excess</a:t>
            </a:r>
          </a:p>
          <a:p>
            <a:pPr marL="1149350" lvl="2" indent="-234950">
              <a:spcBef>
                <a:spcPct val="35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Inter-current illness</a:t>
            </a:r>
          </a:p>
          <a:p>
            <a:pPr marL="1149350" lvl="2" indent="-234950">
              <a:spcBef>
                <a:spcPct val="35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Nutrition change – decrease vitamin K intake 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983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INR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Lower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than Expected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2856" y="1483032"/>
            <a:ext cx="9067800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9350" lvl="2" indent="-23495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Compliance</a:t>
            </a:r>
          </a:p>
          <a:p>
            <a:pPr marL="1149350" lvl="2" indent="-23495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Compliance</a:t>
            </a:r>
          </a:p>
          <a:p>
            <a:pPr marL="1149350" lvl="2" indent="-23495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Compliance</a:t>
            </a:r>
          </a:p>
          <a:p>
            <a:pPr marL="1149350" lvl="2" indent="-23495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Miscommunication about dosing by the doctor or patient</a:t>
            </a:r>
          </a:p>
          <a:p>
            <a:pPr marL="1149350" lvl="2" indent="-234950">
              <a:spcBef>
                <a:spcPct val="50000"/>
              </a:spcBef>
              <a:buClr>
                <a:srgbClr val="B42025"/>
              </a:buClr>
            </a:pPr>
            <a:r>
              <a:rPr lang="en-US" sz="2400" i="1" dirty="0" smtClean="0">
                <a:solidFill>
                  <a:srgbClr val="B42025"/>
                </a:solidFill>
                <a:latin typeface="Georgia" pitchFamily="18" charset="0"/>
              </a:rPr>
              <a:t>	</a:t>
            </a:r>
            <a:r>
              <a:rPr lang="en-US" sz="2400" i="1" dirty="0" smtClean="0">
                <a:solidFill>
                  <a:srgbClr val="1C4076"/>
                </a:solidFill>
                <a:latin typeface="Georgia" pitchFamily="18" charset="0"/>
              </a:rPr>
              <a:t>   “Tell me what doses you’ve taken since the last INR”</a:t>
            </a:r>
          </a:p>
          <a:p>
            <a:pPr marL="1149350" lvl="2" indent="-23495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Nutrition change – increase vitamin K intake</a:t>
            </a:r>
          </a:p>
          <a:p>
            <a:pPr marL="1149350" lvl="2" indent="-23495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New medication – ginseng, green tea 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38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Reducing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Warafin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-Related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Bleeding in Practice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52400" y="1466195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ts val="600"/>
              </a:spcBef>
              <a:buFontTx/>
              <a:buAutoNum type="arabicPeriod"/>
            </a:pPr>
            <a:r>
              <a:rPr lang="en-US" sz="2400" b="1" dirty="0" smtClean="0">
                <a:solidFill>
                  <a:srgbClr val="1C4076"/>
                </a:solidFill>
                <a:latin typeface="Georgia" pitchFamily="18" charset="0"/>
              </a:rPr>
              <a:t> Things </a:t>
            </a:r>
            <a:r>
              <a:rPr lang="en-US" sz="2400" b="1" dirty="0">
                <a:solidFill>
                  <a:srgbClr val="1C4076"/>
                </a:solidFill>
                <a:latin typeface="Georgia" pitchFamily="18" charset="0"/>
              </a:rPr>
              <a:t>you CANNOT change</a:t>
            </a:r>
          </a:p>
          <a:p>
            <a:pPr marL="1603375" lvl="3" indent="-2317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age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marL="1603375" lvl="3" indent="-2317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comorbid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conditions</a:t>
            </a:r>
          </a:p>
          <a:p>
            <a:pPr marL="1257300" lvl="2" indent="-342900">
              <a:spcBef>
                <a:spcPts val="600"/>
              </a:spcBef>
            </a:pPr>
            <a:r>
              <a:rPr lang="en-US" sz="2400" b="1" dirty="0">
                <a:solidFill>
                  <a:srgbClr val="1C4076"/>
                </a:solidFill>
                <a:latin typeface="Georgia" pitchFamily="18" charset="0"/>
              </a:rPr>
              <a:t>2. </a:t>
            </a:r>
            <a:r>
              <a:rPr lang="en-US" sz="2400" b="1" dirty="0" smtClean="0">
                <a:solidFill>
                  <a:srgbClr val="1C4076"/>
                </a:solidFill>
                <a:latin typeface="Georgia" pitchFamily="18" charset="0"/>
              </a:rPr>
              <a:t> Things </a:t>
            </a:r>
            <a:r>
              <a:rPr lang="en-US" sz="2400" b="1" dirty="0">
                <a:solidFill>
                  <a:srgbClr val="1C4076"/>
                </a:solidFill>
                <a:latin typeface="Georgia" pitchFamily="18" charset="0"/>
              </a:rPr>
              <a:t>you CAN influence</a:t>
            </a:r>
          </a:p>
          <a:p>
            <a:pPr marL="1603375" lvl="3" indent="-2317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careful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management of hypertension</a:t>
            </a:r>
          </a:p>
          <a:p>
            <a:pPr marL="1603375" lvl="3" indent="-2317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avoid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combined ASA, other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antiplatelets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if possible</a:t>
            </a:r>
          </a:p>
          <a:p>
            <a:pPr marL="1603375" lvl="3" indent="-2317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excellent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patient education</a:t>
            </a:r>
          </a:p>
          <a:p>
            <a:pPr marL="1603375" lvl="3" indent="-2317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obsessive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supervision and tracking</a:t>
            </a:r>
          </a:p>
          <a:p>
            <a:pPr marL="1603375" lvl="3" indent="-2317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appropriate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management of elevated INR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29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www.vasculardisease.org/venousdiseasecoalition/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38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Action of Vitamin K Antagonists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i="1" dirty="0" smtClean="0">
                <a:solidFill>
                  <a:srgbClr val="B42025"/>
                </a:solidFill>
                <a:latin typeface="Georgia" pitchFamily="18" charset="0"/>
              </a:rPr>
              <a:t>(</a:t>
            </a:r>
            <a:r>
              <a:rPr lang="en-US" sz="4000" i="1" dirty="0" err="1" smtClean="0">
                <a:solidFill>
                  <a:srgbClr val="B42025"/>
                </a:solidFill>
                <a:latin typeface="Georgia" pitchFamily="18" charset="0"/>
              </a:rPr>
              <a:t>Warafin</a:t>
            </a:r>
            <a:r>
              <a:rPr lang="en-US" sz="4000" i="1" dirty="0" smtClean="0">
                <a:solidFill>
                  <a:srgbClr val="B42025"/>
                </a:solidFill>
                <a:latin typeface="Georgia" pitchFamily="18" charset="0"/>
              </a:rPr>
              <a:t>)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81000" y="1447800"/>
            <a:ext cx="9372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6175" lvl="2" indent="-231775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Inhibit the production of functional vitamin K dependent clotting factors II, VII, IX, X</a:t>
            </a:r>
          </a:p>
          <a:p>
            <a:pPr marL="1146175" lvl="2" indent="-231775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Also inhibit the </a:t>
            </a:r>
            <a:r>
              <a:rPr lang="en-US" sz="2400" u="sng" dirty="0" smtClean="0">
                <a:solidFill>
                  <a:srgbClr val="B42025"/>
                </a:solidFill>
                <a:latin typeface="Georgia" pitchFamily="18" charset="0"/>
              </a:rPr>
              <a:t>anti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-clotting factors Protein C &amp; S</a:t>
            </a:r>
          </a:p>
          <a:p>
            <a:pPr marL="1146175" lvl="2" indent="-231775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Initial changes in INR reflect inhibition of Factor VII (shortest half-life); other factors take nearly a week to decrease to thrombosis-preventing levels</a:t>
            </a:r>
          </a:p>
          <a:p>
            <a:pPr marL="1146175" lvl="2" indent="-231775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20-fold or greater range in maintenance dose among groups of patients (&lt;1 mg/day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  <a:sym typeface="Wingdings" pitchFamily="-59" charset="2"/>
              </a:rPr>
              <a:t>to &gt;20 mg/day)</a:t>
            </a:r>
            <a:endParaRPr lang="en-US" sz="24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146175" lvl="2" indent="-231775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Contraindicated in 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479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Mechanism of Action of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Warafin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9786" y="965537"/>
            <a:ext cx="8609414" cy="4522043"/>
            <a:chOff x="-82819" y="815889"/>
            <a:chExt cx="9505141" cy="5889711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790700"/>
              <a:ext cx="6553200" cy="491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-82819" y="848532"/>
              <a:ext cx="2438399" cy="1322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u="sng" dirty="0" err="1">
                  <a:solidFill>
                    <a:srgbClr val="1C4076"/>
                  </a:solidFill>
                  <a:latin typeface="Georgia" pitchFamily="18" charset="0"/>
                </a:rPr>
                <a:t>Hypofunctional</a:t>
              </a:r>
              <a:r>
                <a:rPr lang="en-US" sz="2000" dirty="0">
                  <a:solidFill>
                    <a:srgbClr val="1C4076"/>
                  </a:solidFill>
                  <a:latin typeface="Georgia" pitchFamily="18" charset="0"/>
                </a:rPr>
                <a:t> clotting factors (II, VII, IX, X)</a:t>
              </a: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6629948" y="815889"/>
              <a:ext cx="2455863" cy="1322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u="sng" dirty="0">
                  <a:solidFill>
                    <a:srgbClr val="1C4076"/>
                  </a:solidFill>
                  <a:latin typeface="Georgia" pitchFamily="18" charset="0"/>
                </a:rPr>
                <a:t>Functional</a:t>
              </a:r>
              <a:r>
                <a:rPr lang="en-US" sz="2000" dirty="0">
                  <a:solidFill>
                    <a:srgbClr val="1C4076"/>
                  </a:solidFill>
                  <a:latin typeface="Georgia" pitchFamily="18" charset="0"/>
                </a:rPr>
                <a:t> clotting factors</a:t>
              </a:r>
            </a:p>
            <a:p>
              <a:pPr algn="ctr" eaLnBrk="0" hangingPunct="0"/>
              <a:r>
                <a:rPr lang="en-US" sz="2000" dirty="0">
                  <a:solidFill>
                    <a:srgbClr val="1C4076"/>
                  </a:solidFill>
                  <a:latin typeface="Georgia" pitchFamily="18" charset="0"/>
                </a:rPr>
                <a:t>(II, VII, IX, X)</a:t>
              </a:r>
            </a:p>
          </p:txBody>
        </p:sp>
        <p:pic>
          <p:nvPicPr>
            <p:cNvPr id="34" name="Picture 5" descr="OAC"/>
            <p:cNvPicPr>
              <a:picLocks noChangeAspect="1" noChangeArrowheads="1"/>
            </p:cNvPicPr>
            <p:nvPr/>
          </p:nvPicPr>
          <p:blipFill>
            <a:blip r:embed="rId4" cstate="print"/>
            <a:srcRect l="13257" r="11192" b="20270"/>
            <a:stretch>
              <a:fillRect/>
            </a:stretch>
          </p:blipFill>
          <p:spPr bwMode="auto">
            <a:xfrm>
              <a:off x="3121025" y="1600200"/>
              <a:ext cx="3127375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Line 6"/>
            <p:cNvSpPr>
              <a:spLocks noChangeShapeType="1"/>
            </p:cNvSpPr>
            <p:nvPr/>
          </p:nvSpPr>
          <p:spPr bwMode="auto">
            <a:xfrm flipV="1">
              <a:off x="5283200" y="2819400"/>
              <a:ext cx="2032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2362200" y="1447800"/>
              <a:ext cx="990600" cy="228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>
              <a:off x="5791200" y="1371600"/>
              <a:ext cx="914400" cy="3810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4114800" y="3454399"/>
              <a:ext cx="1142999" cy="82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dirty="0">
                  <a:solidFill>
                    <a:srgbClr val="800000"/>
                  </a:solidFill>
                  <a:latin typeface="Georgia" pitchFamily="18" charset="0"/>
                </a:rPr>
                <a:t>Food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2000" dirty="0">
                  <a:solidFill>
                    <a:srgbClr val="800000"/>
                  </a:solidFill>
                  <a:latin typeface="Georgia" pitchFamily="18" charset="0"/>
                </a:rPr>
                <a:t>GIB</a:t>
              </a:r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 flipH="1">
              <a:off x="4724400" y="4191000"/>
              <a:ext cx="0" cy="3810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4191000" y="5181600"/>
              <a:ext cx="914400" cy="609600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1" name="TextBox 14"/>
            <p:cNvSpPr txBox="1">
              <a:spLocks noChangeArrowheads="1"/>
            </p:cNvSpPr>
            <p:nvPr/>
          </p:nvSpPr>
          <p:spPr bwMode="auto">
            <a:xfrm>
              <a:off x="5410198" y="6108585"/>
              <a:ext cx="4012124" cy="48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GIB = gastrointestinal bacteria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479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Vitamin K Dependent Clotting Factors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914400"/>
            <a:ext cx="8030028" cy="4485570"/>
            <a:chOff x="457200" y="1143000"/>
            <a:chExt cx="8686800" cy="548640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150938" y="1143000"/>
              <a:ext cx="677862" cy="52702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XII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963738" y="1676400"/>
              <a:ext cx="677862" cy="52702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rgbClr val="000099"/>
                  </a:solidFill>
                  <a:latin typeface="Georgia" pitchFamily="18" charset="0"/>
                </a:rPr>
                <a:t>XI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709863" y="2209800"/>
              <a:ext cx="676275" cy="5270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IX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470400" y="3352800"/>
              <a:ext cx="677863" cy="5270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X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970338" y="3962401"/>
              <a:ext cx="677862" cy="52702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rgbClr val="000099"/>
                  </a:solidFill>
                  <a:latin typeface="Georgia" pitchFamily="18" charset="0"/>
                </a:rPr>
                <a:t>V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767138" y="4572000"/>
              <a:ext cx="2100262" cy="5270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II (Thrombin)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54967" y="5323114"/>
              <a:ext cx="2209800" cy="52702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I (Fibrinogen)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970338" y="6096000"/>
              <a:ext cx="1668462" cy="52702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Fibrin clot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6477001" y="1600201"/>
              <a:ext cx="1524000" cy="94112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Tissue factor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1828800" y="1371600"/>
              <a:ext cx="474663" cy="2286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641600" y="1905000"/>
              <a:ext cx="474663" cy="2286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386138" y="2438400"/>
              <a:ext cx="1338262" cy="8382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>
              <a:off x="4800600" y="3810000"/>
              <a:ext cx="7938" cy="6858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4808538" y="5029200"/>
              <a:ext cx="0" cy="3048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4808538" y="5791200"/>
              <a:ext cx="0" cy="3048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4876800" y="2133600"/>
              <a:ext cx="1600200" cy="11430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457200" y="2286000"/>
              <a:ext cx="2438400" cy="14478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2895600" y="3733800"/>
              <a:ext cx="0" cy="2819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838200" y="3809999"/>
              <a:ext cx="1828800" cy="63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800000"/>
                  </a:solidFill>
                  <a:latin typeface="Georgia" pitchFamily="18" charset="0"/>
                </a:rPr>
                <a:t>aPTT</a:t>
              </a:r>
              <a:endParaRPr lang="en-US" sz="2800" dirty="0" smtClean="0">
                <a:solidFill>
                  <a:srgbClr val="800000"/>
                </a:solidFill>
                <a:latin typeface="Georgia" pitchFamily="18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>
              <a:off x="6680200" y="2590800"/>
              <a:ext cx="1625600" cy="83820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6705600" y="3429000"/>
              <a:ext cx="0" cy="320040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200">
                <a:latin typeface="Georgia" pitchFamily="18" charset="0"/>
              </a:endParaRP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6738939" y="3809999"/>
              <a:ext cx="2405061" cy="63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dirty="0">
                  <a:solidFill>
                    <a:srgbClr val="800000"/>
                  </a:solidFill>
                  <a:latin typeface="Georgia" pitchFamily="18" charset="0"/>
                </a:rPr>
                <a:t>PT/INR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3513139" y="2809875"/>
              <a:ext cx="677862" cy="94112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VIII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5554664" y="2667000"/>
              <a:ext cx="676275" cy="5270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VII</a:t>
              </a:r>
            </a:p>
          </p:txBody>
        </p: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4216925" y="935028"/>
            <a:ext cx="659875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38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Factors Contributing to Patient Variability in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Warafin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Dose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71600" y="1447800"/>
            <a:ext cx="7086600" cy="329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Age </a:t>
            </a:r>
          </a:p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Weight</a:t>
            </a:r>
          </a:p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Race</a:t>
            </a:r>
          </a:p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Liver disease</a:t>
            </a:r>
          </a:p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Heart failure</a:t>
            </a:r>
          </a:p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Genetics:</a:t>
            </a:r>
          </a:p>
          <a:p>
            <a:pPr marL="798513" lvl="1" indent="-515938" eaLnBrk="0" hangingPunct="0">
              <a:spcBef>
                <a:spcPts val="0"/>
              </a:spcBef>
              <a:buClr>
                <a:srgbClr val="B42025"/>
              </a:buClr>
            </a:pPr>
            <a:r>
              <a:rPr lang="en-GB" sz="2000" dirty="0">
                <a:solidFill>
                  <a:srgbClr val="B42025"/>
                </a:solidFill>
                <a:latin typeface="Georgia" pitchFamily="18" charset="0"/>
              </a:rPr>
              <a:t>     - </a:t>
            </a:r>
            <a:r>
              <a:rPr lang="en-GB" dirty="0" err="1">
                <a:solidFill>
                  <a:srgbClr val="B42025"/>
                </a:solidFill>
                <a:latin typeface="Georgia" pitchFamily="18" charset="0"/>
              </a:rPr>
              <a:t>cytochrome</a:t>
            </a:r>
            <a:r>
              <a:rPr lang="en-GB" dirty="0">
                <a:solidFill>
                  <a:srgbClr val="B42025"/>
                </a:solidFill>
                <a:latin typeface="Georgia" pitchFamily="18" charset="0"/>
              </a:rPr>
              <a:t> P450 2C9 polymorphisms (CYP 2C9)</a:t>
            </a:r>
          </a:p>
          <a:p>
            <a:pPr marL="798513" lvl="1" indent="-515938" eaLnBrk="0" hangingPunct="0">
              <a:spcBef>
                <a:spcPts val="0"/>
              </a:spcBef>
              <a:buClr>
                <a:srgbClr val="B42025"/>
              </a:buClr>
            </a:pPr>
            <a:r>
              <a:rPr lang="en-GB" dirty="0">
                <a:solidFill>
                  <a:srgbClr val="B42025"/>
                </a:solidFill>
                <a:latin typeface="Georgia" pitchFamily="18" charset="0"/>
              </a:rPr>
              <a:t>     - vitamin K </a:t>
            </a:r>
            <a:r>
              <a:rPr lang="en-GB" dirty="0" err="1">
                <a:solidFill>
                  <a:srgbClr val="B42025"/>
                </a:solidFill>
                <a:latin typeface="Georgia" pitchFamily="18" charset="0"/>
              </a:rPr>
              <a:t>epoxide</a:t>
            </a:r>
            <a:r>
              <a:rPr lang="en-GB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GB" dirty="0" err="1">
                <a:solidFill>
                  <a:srgbClr val="B42025"/>
                </a:solidFill>
                <a:latin typeface="Georgia" pitchFamily="18" charset="0"/>
              </a:rPr>
              <a:t>reductase</a:t>
            </a:r>
            <a:r>
              <a:rPr lang="en-GB" dirty="0">
                <a:solidFill>
                  <a:srgbClr val="B42025"/>
                </a:solidFill>
                <a:latin typeface="Georgia" pitchFamily="18" charset="0"/>
              </a:rPr>
              <a:t> (VKOR) polymorphisms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9525" y="6461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>
              <a:latin typeface="Times New Roman" pitchFamily="-5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8200" y="1447800"/>
            <a:ext cx="3117841" cy="22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Alcohol intake </a:t>
            </a:r>
          </a:p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Nutritional status </a:t>
            </a:r>
          </a:p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Diet</a:t>
            </a:r>
          </a:p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Activity level</a:t>
            </a:r>
          </a:p>
          <a:p>
            <a:pPr eaLnBrk="0" hangingPunct="0">
              <a:spcBef>
                <a:spcPct val="2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B42025"/>
                </a:solidFill>
                <a:latin typeface="Georgia" pitchFamily="18" charset="0"/>
              </a:rPr>
              <a:t> Drug </a:t>
            </a:r>
            <a:r>
              <a:rPr lang="en-GB" sz="2400" dirty="0" smtClean="0">
                <a:solidFill>
                  <a:srgbClr val="B42025"/>
                </a:solidFill>
                <a:latin typeface="Georgia" pitchFamily="18" charset="0"/>
              </a:rPr>
              <a:t>interactions</a:t>
            </a:r>
            <a:endParaRPr lang="en-GB" sz="26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62000" y="4706256"/>
            <a:ext cx="7696200" cy="75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1C4076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  <a:latin typeface="Georgia" pitchFamily="18" charset="0"/>
              </a:rPr>
              <a:t> Patient compliance</a:t>
            </a:r>
          </a:p>
          <a:p>
            <a:pPr algn="ctr" eaLnBrk="0" hangingPunct="0">
              <a:lnSpc>
                <a:spcPct val="90000"/>
              </a:lnSpc>
              <a:buClr>
                <a:srgbClr val="1C4076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  <a:latin typeface="Georgia" pitchFamily="18" charset="0"/>
              </a:rPr>
              <a:t> Who’s supervising anticoagulation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38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Factors Increasing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Bleeding Risk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on Oral Anticoagulants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5228" y="1484168"/>
            <a:ext cx="871582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0800" lvl="2" indent="-406400">
              <a:spcBef>
                <a:spcPct val="25000"/>
              </a:spcBef>
              <a:buFontTx/>
              <a:buAutoNum type="arabicPeriod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Age &gt; 75</a:t>
            </a:r>
          </a:p>
          <a:p>
            <a:pPr marL="1320800" lvl="2" indent="-406400">
              <a:spcBef>
                <a:spcPct val="25000"/>
              </a:spcBef>
              <a:buFontTx/>
              <a:buAutoNum type="arabicPeriod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Also receiving </a:t>
            </a:r>
            <a:r>
              <a:rPr lang="en-US" sz="2600" dirty="0" err="1" smtClean="0">
                <a:solidFill>
                  <a:srgbClr val="B42025"/>
                </a:solidFill>
                <a:latin typeface="Georgia" pitchFamily="18" charset="0"/>
              </a:rPr>
              <a:t>antiplatelet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 drugs</a:t>
            </a:r>
          </a:p>
          <a:p>
            <a:pPr marL="1320800" lvl="2" indent="-406400">
              <a:spcBef>
                <a:spcPct val="25000"/>
              </a:spcBef>
              <a:buFontTx/>
              <a:buAutoNum type="arabicPeriod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Uncontrolled hypertension</a:t>
            </a:r>
          </a:p>
          <a:p>
            <a:pPr marL="1320800" lvl="2" indent="-406400">
              <a:spcBef>
                <a:spcPct val="25000"/>
              </a:spcBef>
              <a:buFontTx/>
              <a:buAutoNum type="arabicPeriod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History of bleeding (GI, intracranial)</a:t>
            </a:r>
          </a:p>
          <a:p>
            <a:pPr marL="1320800" lvl="2" indent="-406400">
              <a:spcBef>
                <a:spcPct val="25000"/>
              </a:spcBef>
              <a:buFontTx/>
              <a:buAutoNum type="arabicPeriod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Cancer</a:t>
            </a:r>
          </a:p>
          <a:p>
            <a:pPr marL="1320800" lvl="2" indent="-406400">
              <a:spcBef>
                <a:spcPct val="25000"/>
              </a:spcBef>
              <a:buFontTx/>
              <a:buAutoNum type="arabicPeriod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Chronic renal failure</a:t>
            </a:r>
          </a:p>
          <a:p>
            <a:pPr marL="1320800" lvl="2" indent="-406400">
              <a:spcBef>
                <a:spcPct val="25000"/>
              </a:spcBef>
              <a:buFontTx/>
              <a:buAutoNum type="arabicPeriod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Poorly controlled / poorly supervised anticoagulant therapy</a:t>
            </a:r>
            <a:endParaRPr lang="en-US" sz="26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38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Long-Term Treatment of VTE with a Vitamin K Antagonist (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Warafin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)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81000" y="1905000"/>
            <a:ext cx="8991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4202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</a:rPr>
              <a:t>Target INR = 2.0 - 3.0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4202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uLnTx/>
              <a:uFillTx/>
              <a:latin typeface="Georgia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4202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</a:rPr>
              <a:t>Lower INR (1.5-1.9) is associated with increased VTE recurrence, but NOT decreased risk of bleeding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4202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479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Warafin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Therapy - Principles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28600" y="1143000"/>
            <a:ext cx="9067800" cy="433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36638" lvl="2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Patient and physician must be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obsessive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</a:t>
            </a:r>
          </a:p>
          <a:p>
            <a:pPr marL="1036638" lvl="2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Do not order daily INR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– use long-term trends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 </a:t>
            </a:r>
          </a:p>
          <a:p>
            <a:pPr marL="1036638" lvl="2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Use a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b="1" dirty="0" err="1">
                <a:solidFill>
                  <a:srgbClr val="B42025"/>
                </a:solidFill>
                <a:latin typeface="Georgia" pitchFamily="18" charset="0"/>
              </a:rPr>
              <a:t>warfarin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 dosing sheet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(for </a:t>
            </a:r>
            <a:r>
              <a:rPr lang="en-US" sz="2400" u="sng" dirty="0">
                <a:solidFill>
                  <a:srgbClr val="B42025"/>
                </a:solidFill>
                <a:latin typeface="Georgia" pitchFamily="18" charset="0"/>
              </a:rPr>
              <a:t>both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MD and patient) = a longitudinal record of doses, INR results, next INR date</a:t>
            </a:r>
          </a:p>
          <a:p>
            <a:pPr marL="1036638" lvl="2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Don’t over-react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to just out-of-range INR values</a:t>
            </a:r>
            <a:endParaRPr lang="en-US" sz="2400" b="1" dirty="0">
              <a:solidFill>
                <a:srgbClr val="B42025"/>
              </a:solidFill>
              <a:latin typeface="Georgia" pitchFamily="18" charset="0"/>
            </a:endParaRPr>
          </a:p>
          <a:p>
            <a:pPr marL="1036638" lvl="2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Stop ASA/</a:t>
            </a:r>
            <a:r>
              <a:rPr lang="en-US" sz="2400" b="1" dirty="0" err="1">
                <a:solidFill>
                  <a:srgbClr val="B42025"/>
                </a:solidFill>
                <a:latin typeface="Georgia" pitchFamily="18" charset="0"/>
              </a:rPr>
              <a:t>clopidogrel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unless indicated</a:t>
            </a:r>
          </a:p>
          <a:p>
            <a:pPr marL="1036638" lvl="2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Manage hypertension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aggressively</a:t>
            </a:r>
            <a:endParaRPr lang="en-US" sz="2400" b="1" dirty="0">
              <a:solidFill>
                <a:srgbClr val="B42025"/>
              </a:solidFill>
              <a:latin typeface="Georgia" pitchFamily="18" charset="0"/>
            </a:endParaRPr>
          </a:p>
          <a:p>
            <a:pPr marL="1036638" lvl="2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B42025"/>
                </a:solidFill>
                <a:latin typeface="Georgia" pitchFamily="18" charset="0"/>
              </a:rPr>
              <a:t>Encourage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 vitamin K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Diet and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Warafin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Use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2856" y="1447800"/>
            <a:ext cx="9067800" cy="3539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1413" lvl="2" indent="-227013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Do </a:t>
            </a:r>
            <a:r>
              <a:rPr lang="en-US" sz="2800" u="sng" dirty="0" smtClean="0">
                <a:solidFill>
                  <a:srgbClr val="B42025"/>
                </a:solidFill>
                <a:latin typeface="Georgia" pitchFamily="18" charset="0"/>
              </a:rPr>
              <a:t>NOT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advise restriction of vitamin K-containing food – this is associated with </a:t>
            </a:r>
            <a:r>
              <a:rPr lang="en-US" sz="2800" u="sng" dirty="0" smtClean="0">
                <a:solidFill>
                  <a:srgbClr val="B42025"/>
                </a:solidFill>
                <a:latin typeface="Georgia" pitchFamily="18" charset="0"/>
              </a:rPr>
              <a:t>less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stable INR values</a:t>
            </a:r>
          </a:p>
          <a:p>
            <a:pPr marL="1141413" lvl="2" indent="-227013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u="sng" dirty="0" smtClean="0">
                <a:solidFill>
                  <a:srgbClr val="B42025"/>
                </a:solidFill>
                <a:latin typeface="Georgia" pitchFamily="18" charset="0"/>
              </a:rPr>
              <a:t>Encourage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foods high in vitamin K (broccoli, spinach, </a:t>
            </a:r>
            <a:r>
              <a:rPr lang="en-US" sz="2800" dirty="0" err="1" smtClean="0">
                <a:solidFill>
                  <a:srgbClr val="B42025"/>
                </a:solidFill>
                <a:latin typeface="Georgia" pitchFamily="18" charset="0"/>
              </a:rPr>
              <a:t>brussel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sprouts) </a:t>
            </a:r>
          </a:p>
          <a:p>
            <a:pPr marL="1141413" lvl="2" indent="-227013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“Let me know if you plan a major  change in your usual diet”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736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Action of Vitamin K Antagonists (Warafin) </vt:lpstr>
      <vt:lpstr>Mechanism of Action of Warafin </vt:lpstr>
      <vt:lpstr>Vitamin K Dependent Clotting Factors </vt:lpstr>
      <vt:lpstr>Factors Contributing to Patient Variability in Warafin Dose </vt:lpstr>
      <vt:lpstr>Factors Increasing Bleeding Risk on Oral Anticoagulants </vt:lpstr>
      <vt:lpstr>Long-Term Treatment of VTE with a Vitamin K Antagonist (Warafin) </vt:lpstr>
      <vt:lpstr>Warafin Therapy - Principles </vt:lpstr>
      <vt:lpstr>Diet and Warafin Use </vt:lpstr>
      <vt:lpstr>Warafin and Alcohol </vt:lpstr>
      <vt:lpstr>New Drugs and Warafin </vt:lpstr>
      <vt:lpstr>ASA and Warafin Use </vt:lpstr>
      <vt:lpstr>NSAIDs and Warafin Use </vt:lpstr>
      <vt:lpstr>What to do if INR is not what was expected </vt:lpstr>
      <vt:lpstr>INR Higher than Expected </vt:lpstr>
      <vt:lpstr>INR Lower than Expected </vt:lpstr>
      <vt:lpstr>Reducing Warafin-Related Bleeding in Practice 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Ferrell</dc:creator>
  <cp:lastModifiedBy>Rebecca Ferrell</cp:lastModifiedBy>
  <cp:revision>123</cp:revision>
  <dcterms:created xsi:type="dcterms:W3CDTF">2012-05-10T18:03:51Z</dcterms:created>
  <dcterms:modified xsi:type="dcterms:W3CDTF">2012-05-17T06:34:51Z</dcterms:modified>
</cp:coreProperties>
</file>